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825" r:id="rId2"/>
    <p:sldId id="999" r:id="rId3"/>
    <p:sldId id="1549" r:id="rId4"/>
    <p:sldId id="1550" r:id="rId5"/>
    <p:sldId id="1551" r:id="rId6"/>
    <p:sldId id="1552" r:id="rId7"/>
    <p:sldId id="1553" r:id="rId8"/>
    <p:sldId id="1554" r:id="rId9"/>
    <p:sldId id="1555" r:id="rId10"/>
    <p:sldId id="1556" r:id="rId11"/>
    <p:sldId id="1557" r:id="rId12"/>
    <p:sldId id="1561" r:id="rId13"/>
    <p:sldId id="1558" r:id="rId14"/>
    <p:sldId id="1559" r:id="rId15"/>
    <p:sldId id="1562" r:id="rId16"/>
    <p:sldId id="1560" r:id="rId17"/>
    <p:sldId id="1563" r:id="rId18"/>
    <p:sldId id="1564" r:id="rId19"/>
    <p:sldId id="1565" r:id="rId20"/>
    <p:sldId id="1574" r:id="rId21"/>
    <p:sldId id="1579" r:id="rId22"/>
    <p:sldId id="1578" r:id="rId23"/>
    <p:sldId id="1582" r:id="rId24"/>
    <p:sldId id="1583" r:id="rId25"/>
    <p:sldId id="1581" r:id="rId26"/>
    <p:sldId id="1566" r:id="rId27"/>
    <p:sldId id="1585" r:id="rId28"/>
    <p:sldId id="1584" r:id="rId29"/>
    <p:sldId id="1586" r:id="rId30"/>
    <p:sldId id="1587"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10" autoAdjust="0"/>
    <p:restoredTop sz="94624" autoAdjust="0"/>
  </p:normalViewPr>
  <p:slideViewPr>
    <p:cSldViewPr>
      <p:cViewPr>
        <p:scale>
          <a:sx n="71" d="100"/>
          <a:sy n="71" d="100"/>
        </p:scale>
        <p:origin x="-144"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2014/03/15</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upload.wikimedia.org/wikipedia/commons/d/d7/Cruz_de_San_Antonio.png"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upload.wikimedia.org/wikipedia/commons/2/2c/WLA_metmuseum_1485_Tau_Cross.jpg"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TAKING PRISONERS</a:t>
            </a:r>
            <a:endParaRPr lang="en-ZA" dirty="0"/>
          </a:p>
        </p:txBody>
      </p:sp>
      <p:sp>
        <p:nvSpPr>
          <p:cNvPr id="3" name="Content Placeholder 2"/>
          <p:cNvSpPr>
            <a:spLocks noGrp="1"/>
          </p:cNvSpPr>
          <p:nvPr>
            <p:ph idx="1"/>
          </p:nvPr>
        </p:nvSpPr>
        <p:spPr>
          <a:xfrm>
            <a:off x="395536" y="1600200"/>
            <a:ext cx="8229600" cy="5257800"/>
          </a:xfrm>
        </p:spPr>
        <p:txBody>
          <a:bodyPr>
            <a:noAutofit/>
          </a:bodyPr>
          <a:lstStyle/>
          <a:p>
            <a:pPr algn="ctr">
              <a:lnSpc>
                <a:spcPts val="2100"/>
              </a:lnSpc>
            </a:pPr>
            <a:r>
              <a:rPr lang="en-ZA" i="1" dirty="0" smtClean="0">
                <a:solidFill>
                  <a:srgbClr val="004821"/>
                </a:solidFill>
              </a:rPr>
              <a:t>“When you go out to fight against your enemies, </a:t>
            </a:r>
            <a:r>
              <a:rPr lang="en-ZA" i="1" dirty="0" smtClean="0">
                <a:solidFill>
                  <a:srgbClr val="004821"/>
                </a:solidFill>
              </a:rPr>
              <a:t>... and </a:t>
            </a:r>
            <a:r>
              <a:rPr lang="en-ZA" i="1" dirty="0" smtClean="0">
                <a:solidFill>
                  <a:srgbClr val="004821"/>
                </a:solidFill>
              </a:rPr>
              <a:t>you shall take them captive, and shall see among the captives a woman fair of form, and shall delight in her and take her for your wife, then you shall bring her home to your house, and she shall shave her head and trim her nails, and put aside the mantle of her captivity, and shall dwell in your house, and mourn her father and her mother a month of days. And after that you shall go in to her and be her husband, and she shall be your wife. “And it shall be, if you are not pleased with her, then you shall let her go at her desire, but you do not sell her at all for silver. Do not treat her harshly, since you have humbled her. </a:t>
            </a:r>
            <a:r>
              <a:rPr lang="en-US" b="1" i="1" dirty="0" smtClean="0">
                <a:solidFill>
                  <a:srgbClr val="004821"/>
                </a:solidFill>
              </a:rPr>
              <a:t>(</a:t>
            </a:r>
            <a:r>
              <a:rPr lang="en-US" b="1" i="1" dirty="0" smtClean="0">
                <a:solidFill>
                  <a:srgbClr val="004821"/>
                </a:solidFill>
              </a:rPr>
              <a:t>Deuteronomy 21:10-14)</a:t>
            </a:r>
          </a:p>
          <a:p>
            <a:pPr>
              <a:lnSpc>
                <a:spcPts val="2100"/>
              </a:lnSpc>
            </a:pPr>
            <a:r>
              <a:rPr lang="en-ZA" dirty="0" smtClean="0"/>
              <a:t>Specifically, what is being referenced is an optional war outside of the land, since war instructions for conquering the land would not allow the taking of any captives:</a:t>
            </a:r>
          </a:p>
          <a:p>
            <a:pPr algn="ctr">
              <a:lnSpc>
                <a:spcPts val="2100"/>
              </a:lnSpc>
            </a:pPr>
            <a:r>
              <a:rPr lang="en-ZA" i="1" dirty="0" smtClean="0">
                <a:solidFill>
                  <a:srgbClr val="004821"/>
                </a:solidFill>
              </a:rPr>
              <a:t>“Only, of the cities of these peoples which </a:t>
            </a:r>
            <a:r>
              <a:rPr lang="he-IL" i="1" dirty="0" smtClean="0">
                <a:solidFill>
                  <a:srgbClr val="004821"/>
                </a:solidFill>
              </a:rPr>
              <a:t>יהוה</a:t>
            </a:r>
            <a:r>
              <a:rPr lang="en-ZA" i="1" dirty="0" smtClean="0">
                <a:solidFill>
                  <a:srgbClr val="004821"/>
                </a:solidFill>
              </a:rPr>
              <a:t> your Elohim gives you as an inheritance, you do not keep alive any that breathe, </a:t>
            </a:r>
            <a:r>
              <a:rPr lang="en-US" b="1" i="1" dirty="0" smtClean="0">
                <a:solidFill>
                  <a:srgbClr val="004821"/>
                </a:solidFill>
              </a:rPr>
              <a:t>(</a:t>
            </a:r>
            <a:r>
              <a:rPr lang="en-US" b="1" i="1" dirty="0" smtClean="0">
                <a:solidFill>
                  <a:srgbClr val="004821"/>
                </a:solidFill>
              </a:rPr>
              <a:t>Deuteronomy 20:16</a:t>
            </a:r>
            <a:r>
              <a:rPr lang="en-US" b="1" i="1" dirty="0" smtClean="0">
                <a:solidFill>
                  <a:srgbClr val="004821"/>
                </a:solidFill>
              </a:rPr>
              <a:t>)</a:t>
            </a:r>
          </a:p>
          <a:p>
            <a:pPr algn="ctr">
              <a:lnSpc>
                <a:spcPts val="2100"/>
              </a:lnSpc>
            </a:pPr>
            <a:r>
              <a:rPr lang="en-US" b="1" i="1" dirty="0" smtClean="0">
                <a:solidFill>
                  <a:srgbClr val="002060"/>
                </a:solidFill>
              </a:rPr>
              <a:t>Note: </a:t>
            </a:r>
            <a:r>
              <a:rPr lang="en-US" i="1" dirty="0" smtClean="0">
                <a:solidFill>
                  <a:srgbClr val="002060"/>
                </a:solidFill>
              </a:rPr>
              <a:t>She is totally free if she is found not acceptable. </a:t>
            </a:r>
            <a:endParaRPr lang="en-ZA" dirty="0">
              <a:solidFill>
                <a:srgbClr val="00206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CAPTIVE WOMAN</a:t>
            </a:r>
            <a:endParaRPr lang="en-ZA" dirty="0"/>
          </a:p>
        </p:txBody>
      </p:sp>
      <p:sp>
        <p:nvSpPr>
          <p:cNvPr id="3" name="Content Placeholder 2"/>
          <p:cNvSpPr>
            <a:spLocks noGrp="1"/>
          </p:cNvSpPr>
          <p:nvPr>
            <p:ph idx="1"/>
          </p:nvPr>
        </p:nvSpPr>
        <p:spPr/>
        <p:txBody>
          <a:bodyPr>
            <a:noAutofit/>
          </a:bodyPr>
          <a:lstStyle/>
          <a:p>
            <a:pPr>
              <a:lnSpc>
                <a:spcPts val="2300"/>
              </a:lnSpc>
            </a:pPr>
            <a:r>
              <a:rPr lang="he-IL" dirty="0" smtClean="0"/>
              <a:t>יהוה</a:t>
            </a:r>
            <a:r>
              <a:rPr lang="en-ZA" b="0" dirty="0" smtClean="0"/>
              <a:t> </a:t>
            </a:r>
            <a:r>
              <a:rPr lang="en-ZA" b="0" dirty="0" smtClean="0"/>
              <a:t>understands human nature and the evil inclination (which drives him to lust). </a:t>
            </a:r>
            <a:r>
              <a:rPr lang="he-IL" dirty="0" smtClean="0"/>
              <a:t>יהוה</a:t>
            </a:r>
            <a:r>
              <a:rPr lang="en-ZA" b="0" dirty="0" smtClean="0"/>
              <a:t> </a:t>
            </a:r>
            <a:r>
              <a:rPr lang="en-ZA" b="0" dirty="0" smtClean="0"/>
              <a:t>knew that even if the Torah forbade Israelite men from marrying captive women, they would do it anyway. Therefore, instead of being able to take her illicitly, </a:t>
            </a:r>
            <a:r>
              <a:rPr lang="he-IL" dirty="0" smtClean="0"/>
              <a:t>יהוה</a:t>
            </a:r>
            <a:r>
              <a:rPr lang="en-ZA" b="0" dirty="0" smtClean="0"/>
              <a:t> </a:t>
            </a:r>
            <a:r>
              <a:rPr lang="en-ZA" b="0" dirty="0" smtClean="0"/>
              <a:t>sets forth limits which are meant to cool down the fire of passion and therefore give him time to make a sensible decision.</a:t>
            </a:r>
          </a:p>
          <a:p>
            <a:pPr>
              <a:lnSpc>
                <a:spcPts val="2300"/>
              </a:lnSpc>
            </a:pPr>
            <a:r>
              <a:rPr lang="en-ZA" b="0" i="1" dirty="0" smtClean="0">
                <a:solidFill>
                  <a:srgbClr val="C00000"/>
                </a:solidFill>
              </a:rPr>
              <a:t>For the woman, the opportunity to become the wife of an Israelite is likely a far better fate than that awaiting the other female captives. This woman captive is protected by a man who must consider her future. If he does not desire her, than she cannot become enslaved.</a:t>
            </a:r>
          </a:p>
          <a:p>
            <a:pPr>
              <a:lnSpc>
                <a:spcPts val="2300"/>
              </a:lnSpc>
            </a:pPr>
            <a:r>
              <a:rPr lang="en-ZA" b="0" dirty="0" smtClean="0"/>
              <a:t>In wartime’s gentile maidens would adorn themselves so that they could seduce the enemy to follow their own pagan faith. The captive’s hair, her nails, and her clothing identified her as a member of her former culture, so by changing them she is given the opportunity for a fresh start. During the month of mourning,  every time the man enters his house he will see her weeping and also see her unattractive appearance…all forcing him to look beyond his initial attraction to her.</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SEEING THE EVIL WOMAN</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idea is to not see the </a:t>
            </a:r>
            <a:r>
              <a:rPr lang="en-ZA" dirty="0" smtClean="0"/>
              <a:t>woman captive, not </a:t>
            </a:r>
            <a:r>
              <a:rPr lang="en-ZA" dirty="0" smtClean="0"/>
              <a:t>as a </a:t>
            </a:r>
            <a:r>
              <a:rPr lang="en-ZA" dirty="0" smtClean="0"/>
              <a:t>victim, but rather as behaving in the manner of the evil woman of whom Proverbs warns us </a:t>
            </a:r>
            <a:r>
              <a:rPr lang="en-ZA" dirty="0" smtClean="0"/>
              <a:t>to beware:</a:t>
            </a:r>
          </a:p>
          <a:p>
            <a:pPr algn="ctr">
              <a:lnSpc>
                <a:spcPts val="2300"/>
              </a:lnSpc>
            </a:pPr>
            <a:r>
              <a:rPr lang="en-ZA" i="1" dirty="0" smtClean="0">
                <a:solidFill>
                  <a:srgbClr val="004821"/>
                </a:solidFill>
              </a:rPr>
              <a:t>To guard you against the strange woman, Against the foreigner who flatters with her words. For at the window of my house I looked through my lattice, And I saw among the simple, I perceived among the youths, A young man lacking heart, Passing through the street near her corner; And he went the way to her house In the twilight, in the evening, In the black and dark night. And look, a woman met him, Dressed like a whore, With a hidden heart. She was boisterous and stubborn, Her feet did not stay at her own house. Now in the street, Now in the square, And at every corner she lurks. And she took hold of him and kissed him; She hardened her face and said to him: “Peace offerings are with me; Today I have paid my vows. “Therefore I came out to meet you, To earnestly seek your face, and I found you. “I have spread my bed with coverings, Coloured linens of </a:t>
            </a:r>
            <a:r>
              <a:rPr lang="en-ZA" i="1" dirty="0" err="1" smtClean="0">
                <a:solidFill>
                  <a:srgbClr val="004821"/>
                </a:solidFill>
              </a:rPr>
              <a:t>Mitsrayim</a:t>
            </a:r>
            <a:r>
              <a:rPr lang="en-ZA" i="1" dirty="0" smtClean="0">
                <a:solidFill>
                  <a:srgbClr val="004821"/>
                </a:solidFill>
              </a:rPr>
              <a:t>. “I have sprinkled my bed with myrrh, aloes, and cinnamon</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Proverbs 7:5-17)</a:t>
            </a:r>
          </a:p>
          <a:p>
            <a:pPr>
              <a:lnSpc>
                <a:spcPts val="2300"/>
              </a:lnSpc>
            </a:pPr>
            <a:endParaRPr lang="en-ZA"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GODLY WOMEN</a:t>
            </a:r>
            <a:endParaRPr lang="en-ZA" dirty="0"/>
          </a:p>
        </p:txBody>
      </p:sp>
      <p:sp>
        <p:nvSpPr>
          <p:cNvPr id="3" name="Content Placeholder 2"/>
          <p:cNvSpPr>
            <a:spLocks noGrp="1"/>
          </p:cNvSpPr>
          <p:nvPr>
            <p:ph idx="1"/>
          </p:nvPr>
        </p:nvSpPr>
        <p:spPr/>
        <p:txBody>
          <a:bodyPr>
            <a:normAutofit fontScale="92500"/>
          </a:bodyPr>
          <a:lstStyle/>
          <a:p>
            <a:pPr>
              <a:lnSpc>
                <a:spcPts val="2200"/>
              </a:lnSpc>
            </a:pPr>
            <a:r>
              <a:rPr lang="en-ZA" sz="2400" dirty="0" smtClean="0"/>
              <a:t>Men tend to be drawn to the outward appearance of women. Therefore, godly women are instructed to present themselves modestly:</a:t>
            </a:r>
          </a:p>
          <a:p>
            <a:pPr algn="ctr">
              <a:lnSpc>
                <a:spcPts val="2200"/>
              </a:lnSpc>
            </a:pPr>
            <a:r>
              <a:rPr lang="en-ZA" sz="2400" i="1" dirty="0" smtClean="0">
                <a:solidFill>
                  <a:srgbClr val="004821"/>
                </a:solidFill>
              </a:rPr>
              <a:t>Likewise, that the women dress themselves becomingly, with decency and sensibleness, not with braided hair or gold or pearls or costly garments, but with good works</a:t>
            </a:r>
            <a:r>
              <a:rPr lang="en-ZA" sz="2400" i="1" dirty="0" smtClean="0">
                <a:solidFill>
                  <a:srgbClr val="004821"/>
                </a:solidFill>
              </a:rPr>
              <a:t>, </a:t>
            </a:r>
            <a:r>
              <a:rPr lang="en-ZA" sz="2400" i="1" dirty="0" smtClean="0">
                <a:solidFill>
                  <a:srgbClr val="004821"/>
                </a:solidFill>
              </a:rPr>
              <a:t>which is becoming for women undertaking worship of Elohim. </a:t>
            </a:r>
            <a:r>
              <a:rPr lang="en-ZA" sz="2400" b="1" i="1" dirty="0" smtClean="0">
                <a:solidFill>
                  <a:srgbClr val="004821"/>
                </a:solidFill>
              </a:rPr>
              <a:t>(</a:t>
            </a:r>
            <a:r>
              <a:rPr lang="en-ZA" sz="2400" b="1" i="1" dirty="0" smtClean="0">
                <a:solidFill>
                  <a:srgbClr val="004821"/>
                </a:solidFill>
              </a:rPr>
              <a:t>1 Timothy 2:9-10)</a:t>
            </a:r>
          </a:p>
          <a:p>
            <a:pPr>
              <a:lnSpc>
                <a:spcPts val="2200"/>
              </a:lnSpc>
            </a:pPr>
            <a:r>
              <a:rPr lang="en-ZA" sz="2400" dirty="0" smtClean="0"/>
              <a:t>If the woman is willing to change her identity from a foreigner to an Israelite, this is an awesome opportunity for her. It also is a picture of what we are required to do as the </a:t>
            </a:r>
            <a:r>
              <a:rPr lang="en-ZA" sz="2400" i="1" dirty="0" smtClean="0"/>
              <a:t>“lost sheep of the tribe of Israel</a:t>
            </a:r>
            <a:r>
              <a:rPr lang="en-ZA" sz="2400" dirty="0" smtClean="0"/>
              <a:t>” as we cut ties with </a:t>
            </a:r>
            <a:r>
              <a:rPr lang="en-ZA" sz="2400" i="1" dirty="0" smtClean="0"/>
              <a:t>“Egypt” </a:t>
            </a:r>
            <a:r>
              <a:rPr lang="en-ZA" sz="2400" dirty="0" smtClean="0"/>
              <a:t>and join the family of Israel. </a:t>
            </a:r>
            <a:r>
              <a:rPr lang="he-IL" sz="2400" dirty="0" smtClean="0"/>
              <a:t>יהושע</a:t>
            </a:r>
            <a:r>
              <a:rPr lang="he-IL" sz="2400" i="1" dirty="0" smtClean="0">
                <a:solidFill>
                  <a:srgbClr val="004821"/>
                </a:solidFill>
              </a:rPr>
              <a:t> </a:t>
            </a:r>
            <a:r>
              <a:rPr lang="en-ZA" sz="2400" dirty="0" smtClean="0"/>
              <a:t>communicated this to those choosing to become a member of His Kingdom: </a:t>
            </a:r>
            <a:r>
              <a:rPr lang="he-IL" sz="2400" i="1" dirty="0" smtClean="0">
                <a:solidFill>
                  <a:srgbClr val="004821"/>
                </a:solidFill>
              </a:rPr>
              <a:t>יהושע</a:t>
            </a:r>
            <a:r>
              <a:rPr lang="en-ZA" sz="2400" i="1" dirty="0" smtClean="0">
                <a:solidFill>
                  <a:srgbClr val="004821"/>
                </a:solidFill>
              </a:rPr>
              <a:t> said, “Truly, I say to you, there is no one who has left house or brothers or sisters or father or mother or wife or children or lands, for the sake of Me and the Good News, who shall not receive a hundredfold now in this time, houses and brothers and sisters and mothers and children and lands, with persecutions, and in the age to come, everlasting life. </a:t>
            </a:r>
            <a:r>
              <a:rPr lang="en-US" sz="2400" b="1" i="1" dirty="0" smtClean="0">
                <a:solidFill>
                  <a:srgbClr val="004821"/>
                </a:solidFill>
              </a:rPr>
              <a:t>(</a:t>
            </a:r>
            <a:r>
              <a:rPr lang="en-US" sz="2400" b="1" i="1" dirty="0" smtClean="0">
                <a:solidFill>
                  <a:srgbClr val="004821"/>
                </a:solidFill>
              </a:rPr>
              <a:t>Mark 10:29-30)</a:t>
            </a:r>
          </a:p>
          <a:p>
            <a:endParaRPr lang="en-US"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FIRSTBORN</a:t>
            </a:r>
            <a:endParaRPr lang="en-ZA" dirty="0"/>
          </a:p>
        </p:txBody>
      </p:sp>
      <p:sp>
        <p:nvSpPr>
          <p:cNvPr id="3" name="Content Placeholder 2"/>
          <p:cNvSpPr>
            <a:spLocks noGrp="1"/>
          </p:cNvSpPr>
          <p:nvPr>
            <p:ph idx="1"/>
          </p:nvPr>
        </p:nvSpPr>
        <p:spPr/>
        <p:txBody>
          <a:bodyPr>
            <a:normAutofit fontScale="85000" lnSpcReduction="10000"/>
          </a:bodyPr>
          <a:lstStyle/>
          <a:p>
            <a:pPr algn="ctr">
              <a:lnSpc>
                <a:spcPts val="2200"/>
              </a:lnSpc>
            </a:pPr>
            <a:r>
              <a:rPr lang="en-ZA" sz="2600" i="1" dirty="0" smtClean="0">
                <a:solidFill>
                  <a:srgbClr val="004821"/>
                </a:solidFill>
              </a:rPr>
              <a:t>“When a man has two wives, one loved and the other unloved, and they have borne him children, both the loved and the unloved, and the first-born son is of her who is unloved, then it shall be, on the day he makes his sons to inherit his possessions, he is not allowed to treat the son of the beloved wife as first-born in the face of the son of the unloved, who is truly the first-born. “But he is to acknowledge the son of the unloved wife as the first-born by giving him a double portion of all that he has, for he is the beginning of his strength – the right of the first-born is his</a:t>
            </a:r>
            <a:r>
              <a:rPr lang="en-ZA" sz="2600" b="1" i="1" dirty="0" smtClean="0">
                <a:solidFill>
                  <a:srgbClr val="004821"/>
                </a:solidFill>
              </a:rPr>
              <a:t>. </a:t>
            </a:r>
            <a:r>
              <a:rPr lang="en-ZA" sz="2600" b="1" i="1" dirty="0" smtClean="0">
                <a:solidFill>
                  <a:srgbClr val="004821"/>
                </a:solidFill>
              </a:rPr>
              <a:t>(</a:t>
            </a:r>
            <a:r>
              <a:rPr lang="en-ZA" sz="2600" b="1" i="1" dirty="0" smtClean="0">
                <a:solidFill>
                  <a:srgbClr val="004821"/>
                </a:solidFill>
              </a:rPr>
              <a:t>Deuteronomy 21:15-17)</a:t>
            </a:r>
          </a:p>
          <a:p>
            <a:pPr>
              <a:lnSpc>
                <a:spcPts val="2200"/>
              </a:lnSpc>
            </a:pPr>
            <a:r>
              <a:rPr lang="en-ZA" sz="2600" dirty="0" smtClean="0"/>
              <a:t>There was a very real possibility that when the soldier brought home the captive woman, she may have been his first wife. This would likely mean that she would have the firstborn son. If his main reason for marrying her was a physical attraction, she could easily have become the less favoured wife. Throughout the Scriptures we see the apparently common occurrence that in a polygamous situation, one wife is loved and the other hated. Just like </a:t>
            </a:r>
            <a:r>
              <a:rPr lang="he-IL" sz="2600" dirty="0" smtClean="0"/>
              <a:t>יהוה</a:t>
            </a:r>
            <a:r>
              <a:rPr lang="en-ZA" sz="2600" dirty="0" smtClean="0"/>
              <a:t> made allowance for man’s lust with the captive woman, He continues to provide for her child because He is a loving Elohim.</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POLYGAMY</a:t>
            </a:r>
            <a:endParaRPr lang="en-ZA" dirty="0"/>
          </a:p>
        </p:txBody>
      </p:sp>
      <p:sp>
        <p:nvSpPr>
          <p:cNvPr id="3" name="Content Placeholder 2"/>
          <p:cNvSpPr>
            <a:spLocks noGrp="1"/>
          </p:cNvSpPr>
          <p:nvPr>
            <p:ph idx="1"/>
          </p:nvPr>
        </p:nvSpPr>
        <p:spPr/>
        <p:txBody>
          <a:bodyPr>
            <a:noAutofit/>
          </a:bodyPr>
          <a:lstStyle/>
          <a:p>
            <a:r>
              <a:rPr lang="en-ZA" dirty="0" smtClean="0"/>
              <a:t>These </a:t>
            </a:r>
            <a:r>
              <a:rPr lang="en-ZA" dirty="0" smtClean="0"/>
              <a:t>verses </a:t>
            </a:r>
            <a:r>
              <a:rPr lang="en-ZA" dirty="0" smtClean="0"/>
              <a:t>ARE NOT TO BE USED as </a:t>
            </a:r>
            <a:r>
              <a:rPr lang="en-ZA" dirty="0" smtClean="0"/>
              <a:t>evidence that polygamy was </a:t>
            </a:r>
            <a:r>
              <a:rPr lang="en-ZA" dirty="0" smtClean="0"/>
              <a:t>endorsed by </a:t>
            </a:r>
            <a:r>
              <a:rPr lang="en-ZA" dirty="0" smtClean="0"/>
              <a:t>Scripture. Torah consistently provides solutions for our less than perfect choices. </a:t>
            </a:r>
            <a:r>
              <a:rPr lang="he-IL" dirty="0" smtClean="0"/>
              <a:t>יהוה</a:t>
            </a:r>
            <a:r>
              <a:rPr lang="en-ZA" dirty="0" smtClean="0"/>
              <a:t> hates divorce</a:t>
            </a:r>
            <a:r>
              <a:rPr lang="en-ZA" dirty="0" smtClean="0"/>
              <a:t>. Yet He makes allowances for divorce. Allowances are not the same as endorsements </a:t>
            </a:r>
            <a:r>
              <a:rPr lang="en-ZA" dirty="0" smtClean="0"/>
              <a:t>or approvals</a:t>
            </a:r>
            <a:r>
              <a:rPr lang="en-ZA" dirty="0" smtClean="0"/>
              <a:t>. Marriage should be a visible revelation of the covenant that </a:t>
            </a:r>
            <a:r>
              <a:rPr lang="he-IL" dirty="0" smtClean="0"/>
              <a:t>יהוה</a:t>
            </a:r>
            <a:r>
              <a:rPr lang="en-ZA" dirty="0" smtClean="0"/>
              <a:t> </a:t>
            </a:r>
            <a:r>
              <a:rPr lang="en-ZA" dirty="0" smtClean="0"/>
              <a:t>made </a:t>
            </a:r>
            <a:r>
              <a:rPr lang="en-ZA" dirty="0" smtClean="0"/>
              <a:t>with Israel</a:t>
            </a:r>
            <a:r>
              <a:rPr lang="en-ZA" dirty="0" smtClean="0"/>
              <a:t>….and also of the ultimate relationship that </a:t>
            </a:r>
            <a:r>
              <a:rPr lang="he-IL" dirty="0" smtClean="0"/>
              <a:t>יהושע</a:t>
            </a:r>
            <a:r>
              <a:rPr lang="en-ZA" dirty="0" smtClean="0"/>
              <a:t> </a:t>
            </a:r>
            <a:r>
              <a:rPr lang="en-ZA" dirty="0" smtClean="0"/>
              <a:t>will have with His ONE bride:</a:t>
            </a:r>
          </a:p>
          <a:p>
            <a:pPr algn="ctr"/>
            <a:r>
              <a:rPr lang="en-ZA" i="1" dirty="0" smtClean="0">
                <a:solidFill>
                  <a:srgbClr val="004821"/>
                </a:solidFill>
              </a:rPr>
              <a:t>An overseer, then, should be blameless, the husband of one wife, sober, sensible, orderly, kind to strangers, able to teach, </a:t>
            </a:r>
            <a:r>
              <a:rPr lang="en-ZA" b="1" i="1" dirty="0" smtClean="0">
                <a:solidFill>
                  <a:srgbClr val="004821"/>
                </a:solidFill>
              </a:rPr>
              <a:t>(</a:t>
            </a:r>
            <a:r>
              <a:rPr lang="en-ZA" b="1" i="1" dirty="0" smtClean="0">
                <a:solidFill>
                  <a:srgbClr val="004821"/>
                </a:solidFill>
              </a:rPr>
              <a:t>1 Timothy 3:2</a:t>
            </a:r>
            <a:r>
              <a:rPr lang="en-ZA" b="1" i="1" dirty="0" smtClean="0">
                <a:solidFill>
                  <a:srgbClr val="004821"/>
                </a:solidFill>
              </a:rPr>
              <a:t>)</a:t>
            </a:r>
          </a:p>
          <a:p>
            <a:pPr algn="ctr"/>
            <a:r>
              <a:rPr lang="en-ZA" i="1" dirty="0" smtClean="0">
                <a:solidFill>
                  <a:srgbClr val="004821"/>
                </a:solidFill>
              </a:rPr>
              <a:t>Let attendants be the husbands of only one wife, ruling children and their own houses well. </a:t>
            </a:r>
            <a:r>
              <a:rPr lang="en-ZA" b="1" i="1" dirty="0" smtClean="0">
                <a:solidFill>
                  <a:srgbClr val="004821"/>
                </a:solidFill>
              </a:rPr>
              <a:t>(</a:t>
            </a:r>
            <a:r>
              <a:rPr lang="en-ZA" b="1" i="1" dirty="0" smtClean="0">
                <a:solidFill>
                  <a:srgbClr val="004821"/>
                </a:solidFill>
              </a:rPr>
              <a:t>1 Timothy 3:12</a:t>
            </a:r>
            <a:r>
              <a:rPr lang="en-ZA" b="1" i="1" dirty="0" smtClean="0">
                <a:solidFill>
                  <a:srgbClr val="004821"/>
                </a:solidFill>
              </a:rPr>
              <a:t>)</a:t>
            </a:r>
          </a:p>
          <a:p>
            <a:pPr algn="ctr"/>
            <a:r>
              <a:rPr lang="en-ZA" i="1" dirty="0" smtClean="0">
                <a:solidFill>
                  <a:srgbClr val="004821"/>
                </a:solidFill>
              </a:rPr>
              <a:t>if anyone is </a:t>
            </a:r>
            <a:r>
              <a:rPr lang="en-ZA" i="1" dirty="0" err="1" smtClean="0">
                <a:solidFill>
                  <a:srgbClr val="004821"/>
                </a:solidFill>
              </a:rPr>
              <a:t>unreprovable</a:t>
            </a:r>
            <a:r>
              <a:rPr lang="en-ZA" i="1" dirty="0" smtClean="0">
                <a:solidFill>
                  <a:srgbClr val="004821"/>
                </a:solidFill>
              </a:rPr>
              <a:t>, the husband of one wife, having believing children not accused of loose behaviour, or unruly</a:t>
            </a:r>
            <a:r>
              <a:rPr lang="en-ZA" b="1" i="1" dirty="0" smtClean="0">
                <a:solidFill>
                  <a:srgbClr val="004821"/>
                </a:solidFill>
              </a:rPr>
              <a:t>. </a:t>
            </a:r>
            <a:r>
              <a:rPr lang="en-ZA" b="1" i="1" dirty="0" smtClean="0">
                <a:solidFill>
                  <a:srgbClr val="004821"/>
                </a:solidFill>
              </a:rPr>
              <a:t>(Titus 1:6)</a:t>
            </a:r>
          </a:p>
          <a:p>
            <a:pPr algn="ctr"/>
            <a:endParaRPr lang="en-ZA" i="1" dirty="0" smtClean="0">
              <a:solidFill>
                <a:srgbClr val="004821"/>
              </a:solidFill>
            </a:endParaRPr>
          </a:p>
          <a:p>
            <a:endParaRPr lang="en-ZA" dirty="0" smtClean="0"/>
          </a:p>
          <a:p>
            <a:endParaRPr lang="en-ZA" dirty="0" smtClean="0"/>
          </a:p>
          <a:p>
            <a:endParaRPr lang="en-ZA"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REBELLIOUS SON</a:t>
            </a:r>
            <a:endParaRPr lang="en-ZA" dirty="0"/>
          </a:p>
        </p:txBody>
      </p:sp>
      <p:sp>
        <p:nvSpPr>
          <p:cNvPr id="3" name="Content Placeholder 2"/>
          <p:cNvSpPr>
            <a:spLocks noGrp="1"/>
          </p:cNvSpPr>
          <p:nvPr>
            <p:ph idx="1"/>
          </p:nvPr>
        </p:nvSpPr>
        <p:spPr/>
        <p:txBody>
          <a:bodyPr>
            <a:normAutofit fontScale="85000" lnSpcReduction="10000"/>
          </a:bodyPr>
          <a:lstStyle/>
          <a:p>
            <a:pPr algn="ctr">
              <a:lnSpc>
                <a:spcPts val="2300"/>
              </a:lnSpc>
            </a:pPr>
            <a:r>
              <a:rPr lang="en-ZA" sz="2600" i="1" dirty="0" smtClean="0">
                <a:solidFill>
                  <a:srgbClr val="004821"/>
                </a:solidFill>
              </a:rPr>
              <a:t>“When a man has a wayward and rebellious son who is not listening to the voice of his father or the voice of his mother, and who, when they have disciplined him, does not listen to them, then his father and his mother shall take hold of him and bring him out to the elders of his city, to the gate of his city, and shall say to the elders of his city, ‘This son of ours is wayward and rebellious. He is not listening to our voice, he is a glutton and a drunkard.’ “Then all the men of his city shall stone him to death with stones. Thus you shall purge the evil from your midst. And let all </a:t>
            </a:r>
            <a:r>
              <a:rPr lang="en-ZA" sz="2600" i="1" dirty="0" err="1" smtClean="0">
                <a:solidFill>
                  <a:srgbClr val="004821"/>
                </a:solidFill>
              </a:rPr>
              <a:t>Yisra’ĕl</a:t>
            </a:r>
            <a:r>
              <a:rPr lang="en-ZA" sz="2600" i="1" dirty="0" smtClean="0">
                <a:solidFill>
                  <a:srgbClr val="004821"/>
                </a:solidFill>
              </a:rPr>
              <a:t> hear, and fear. </a:t>
            </a:r>
            <a:r>
              <a:rPr lang="en-ZA" sz="2600" b="1" i="1" dirty="0" smtClean="0">
                <a:solidFill>
                  <a:srgbClr val="004821"/>
                </a:solidFill>
              </a:rPr>
              <a:t>(</a:t>
            </a:r>
            <a:r>
              <a:rPr lang="en-ZA" sz="2600" b="1" i="1" dirty="0" smtClean="0">
                <a:solidFill>
                  <a:srgbClr val="004821"/>
                </a:solidFill>
              </a:rPr>
              <a:t>Deuteronomy 21:18-21)</a:t>
            </a:r>
          </a:p>
          <a:p>
            <a:pPr>
              <a:lnSpc>
                <a:spcPts val="2300"/>
              </a:lnSpc>
            </a:pPr>
            <a:r>
              <a:rPr lang="en-ZA" sz="2600" dirty="0" smtClean="0"/>
              <a:t>This is not your ordinary child. According to many of the sages, this son is of an age of accountability (20) and is still living under the roof of his parents, albeit without the authority of Torah. As a last resort, these powerless parents bring him out to be judged by the elders of the city. The reason given for this was because </a:t>
            </a:r>
            <a:r>
              <a:rPr lang="en-ZA" sz="2600" i="1" dirty="0" smtClean="0"/>
              <a:t>“they must put away the evil from among them”. </a:t>
            </a:r>
            <a:r>
              <a:rPr lang="en-ZA" sz="2600" dirty="0" smtClean="0"/>
              <a:t>The good of the whole nation was more important than individual family ties. The result would be that Israel would </a:t>
            </a:r>
            <a:r>
              <a:rPr lang="en-ZA" sz="2600" i="1" dirty="0" smtClean="0"/>
              <a:t>“hear and fear</a:t>
            </a:r>
            <a:r>
              <a:rPr lang="en-ZA" sz="2600" dirty="0" smtClean="0"/>
              <a:t>”….the exact attributes that were missing in the rebellious son.</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he-IL" sz="4800" dirty="0" smtClean="0"/>
              <a:t>יהוה</a:t>
            </a:r>
            <a:endParaRPr lang="en-ZA" sz="4800" dirty="0"/>
          </a:p>
        </p:txBody>
      </p:sp>
      <p:sp>
        <p:nvSpPr>
          <p:cNvPr id="3" name="Content Placeholder 2"/>
          <p:cNvSpPr>
            <a:spLocks noGrp="1"/>
          </p:cNvSpPr>
          <p:nvPr>
            <p:ph idx="1"/>
          </p:nvPr>
        </p:nvSpPr>
        <p:spPr/>
        <p:txBody>
          <a:bodyPr>
            <a:noAutofit/>
          </a:bodyPr>
          <a:lstStyle/>
          <a:p>
            <a:pPr>
              <a:lnSpc>
                <a:spcPts val="2100"/>
              </a:lnSpc>
            </a:pPr>
            <a:r>
              <a:rPr lang="en-ZA" dirty="0" smtClean="0"/>
              <a:t>The son was charged with being stubborn, rebellious, a glutton, and a drunkard. </a:t>
            </a:r>
            <a:r>
              <a:rPr lang="he-IL" dirty="0" smtClean="0"/>
              <a:t>יהוה</a:t>
            </a:r>
            <a:r>
              <a:rPr lang="en-ZA" dirty="0" smtClean="0"/>
              <a:t> considers these to be very serious charges. For example, rebellion is rejection of the Word of </a:t>
            </a:r>
            <a:r>
              <a:rPr lang="he-IL" dirty="0" smtClean="0"/>
              <a:t>יהוה</a:t>
            </a:r>
            <a:r>
              <a:rPr lang="en-ZA" dirty="0" smtClean="0"/>
              <a:t>! </a:t>
            </a:r>
          </a:p>
          <a:p>
            <a:pPr>
              <a:lnSpc>
                <a:spcPts val="2100"/>
              </a:lnSpc>
            </a:pPr>
            <a:r>
              <a:rPr lang="en-ZA" b="1" i="1" dirty="0" smtClean="0">
                <a:solidFill>
                  <a:srgbClr val="002060"/>
                </a:solidFill>
              </a:rPr>
              <a:t>QUESTION: </a:t>
            </a:r>
            <a:r>
              <a:rPr lang="en-ZA" i="1" dirty="0" smtClean="0">
                <a:solidFill>
                  <a:srgbClr val="002060"/>
                </a:solidFill>
              </a:rPr>
              <a:t>If your child committed murder would you turn him in to the authorities? </a:t>
            </a:r>
          </a:p>
          <a:p>
            <a:pPr>
              <a:lnSpc>
                <a:spcPts val="2100"/>
              </a:lnSpc>
            </a:pPr>
            <a:r>
              <a:rPr lang="en-ZA" dirty="0" smtClean="0"/>
              <a:t>In this situation, </a:t>
            </a:r>
            <a:r>
              <a:rPr lang="he-IL" dirty="0" smtClean="0"/>
              <a:t>יהוה</a:t>
            </a:r>
            <a:r>
              <a:rPr lang="en-ZA" dirty="0" smtClean="0"/>
              <a:t> has commanded that if you have a child that you have done everything you can to rehabilitate with no result, then you must turn them over to be judged. The good of the whole nation was more important than individual family ties. The result would be that Israel would </a:t>
            </a:r>
            <a:r>
              <a:rPr lang="en-ZA" i="1" dirty="0" smtClean="0"/>
              <a:t>“hear and fear”, </a:t>
            </a:r>
            <a:r>
              <a:rPr lang="en-ZA" dirty="0" smtClean="0"/>
              <a:t>the exact attributes that were missing in the rebellious son.</a:t>
            </a:r>
          </a:p>
          <a:p>
            <a:pPr>
              <a:lnSpc>
                <a:spcPts val="2100"/>
              </a:lnSpc>
            </a:pPr>
            <a:r>
              <a:rPr lang="en-ZA" dirty="0" smtClean="0"/>
              <a:t>Now we know that today, this commandment cannot be applied in our culture. And it is interesting that there is no historic record that it EVER was applied. Think a moment, however, what we have today. We have laws that often favour children over parents. There are laws that do not allow you to properly discipline your children. These laws punish parents who are attempting to keep their children from being stubborn, rebellious, gluttons and drunkards.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CURSED</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when a man has committed a sin worthy of death, then he shall be put to death and you shall hang him on a tree. “Let his body not remain overnight on the tree, for you shall certainly bury him the same day – for he who is hanged is accursed of Elohim – so that you do not defile the land which </a:t>
            </a:r>
            <a:r>
              <a:rPr lang="he-IL" i="1" dirty="0" smtClean="0">
                <a:solidFill>
                  <a:srgbClr val="004821"/>
                </a:solidFill>
              </a:rPr>
              <a:t>יהוה</a:t>
            </a:r>
            <a:r>
              <a:rPr lang="en-ZA" i="1" dirty="0" smtClean="0">
                <a:solidFill>
                  <a:srgbClr val="004821"/>
                </a:solidFill>
              </a:rPr>
              <a:t> your Elohim is giving you as an inheritance. </a:t>
            </a:r>
            <a:r>
              <a:rPr lang="en-US" b="1" i="1" dirty="0" smtClean="0">
                <a:solidFill>
                  <a:srgbClr val="004821"/>
                </a:solidFill>
              </a:rPr>
              <a:t>(</a:t>
            </a:r>
            <a:r>
              <a:rPr lang="en-US" b="1" i="1" dirty="0" smtClean="0">
                <a:solidFill>
                  <a:srgbClr val="004821"/>
                </a:solidFill>
              </a:rPr>
              <a:t>Deuteronomy 21:22-23)</a:t>
            </a:r>
          </a:p>
          <a:p>
            <a:pPr>
              <a:lnSpc>
                <a:spcPts val="2100"/>
              </a:lnSpc>
            </a:pPr>
            <a:r>
              <a:rPr lang="en-ZA" dirty="0" smtClean="0"/>
              <a:t>Before you cast the first stone, ask yourself if you have been a </a:t>
            </a:r>
            <a:r>
              <a:rPr lang="en-ZA" i="1" dirty="0" smtClean="0"/>
              <a:t>“wayward” </a:t>
            </a:r>
            <a:r>
              <a:rPr lang="en-ZA" dirty="0" smtClean="0"/>
              <a:t>son or daughter? </a:t>
            </a:r>
            <a:r>
              <a:rPr lang="en-ZA" dirty="0" smtClean="0"/>
              <a:t>This is </a:t>
            </a:r>
            <a:r>
              <a:rPr lang="en-ZA" dirty="0" smtClean="0"/>
              <a:t>a description of each of us before we came to the Messiah for salvation. WE were the </a:t>
            </a:r>
            <a:r>
              <a:rPr lang="en-ZA" dirty="0" smtClean="0"/>
              <a:t>ones deserving </a:t>
            </a:r>
            <a:r>
              <a:rPr lang="en-ZA" dirty="0" smtClean="0"/>
              <a:t>of death. WE were the ones cursed by Elohim. Yet, as Torah has taught us over </a:t>
            </a:r>
            <a:r>
              <a:rPr lang="en-ZA" dirty="0" smtClean="0"/>
              <a:t>and over </a:t>
            </a:r>
            <a:r>
              <a:rPr lang="en-ZA" dirty="0" smtClean="0"/>
              <a:t>again, there is the way of substitution. </a:t>
            </a:r>
            <a:r>
              <a:rPr lang="he-IL" dirty="0" smtClean="0"/>
              <a:t>יהושע</a:t>
            </a:r>
            <a:r>
              <a:rPr lang="en-ZA" dirty="0" smtClean="0"/>
              <a:t> </a:t>
            </a:r>
            <a:r>
              <a:rPr lang="en-ZA" dirty="0" smtClean="0"/>
              <a:t>took on all of our rebellion and died in </a:t>
            </a:r>
            <a:r>
              <a:rPr lang="en-ZA" dirty="0" smtClean="0"/>
              <a:t>our place</a:t>
            </a:r>
            <a:r>
              <a:rPr lang="en-ZA" dirty="0" smtClean="0"/>
              <a:t>. He assumed the curse of the Torah (which is the penalty of death in both the sense </a:t>
            </a:r>
            <a:r>
              <a:rPr lang="en-ZA" dirty="0" smtClean="0"/>
              <a:t>of physical </a:t>
            </a:r>
            <a:r>
              <a:rPr lang="en-ZA" dirty="0" smtClean="0"/>
              <a:t>death and spiritual separation from the Almighty) due us:</a:t>
            </a:r>
          </a:p>
          <a:p>
            <a:pPr algn="ctr">
              <a:lnSpc>
                <a:spcPts val="2100"/>
              </a:lnSpc>
            </a:pPr>
            <a:r>
              <a:rPr lang="en-ZA" i="1" dirty="0" smtClean="0">
                <a:solidFill>
                  <a:srgbClr val="004821"/>
                </a:solidFill>
              </a:rPr>
              <a:t>Messiah redeemed us from the curse of the Torah, having become a curse for us – for it has been written, “Cursed is everyone who hangs upon a tree</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Galatians 3:13)</a:t>
            </a:r>
          </a:p>
          <a:p>
            <a:pPr>
              <a:lnSpc>
                <a:spcPts val="2100"/>
              </a:lnSpc>
            </a:pPr>
            <a:r>
              <a:rPr lang="en-ZA" dirty="0" smtClean="0"/>
              <a:t>The </a:t>
            </a:r>
            <a:r>
              <a:rPr lang="en-ZA" dirty="0" smtClean="0"/>
              <a:t>word for “</a:t>
            </a:r>
            <a:r>
              <a:rPr lang="en-ZA" i="1" dirty="0" smtClean="0"/>
              <a:t>hang” </a:t>
            </a:r>
            <a:r>
              <a:rPr lang="en-ZA" dirty="0" smtClean="0"/>
              <a:t>in </a:t>
            </a:r>
            <a:r>
              <a:rPr lang="en-ZA" dirty="0" smtClean="0"/>
              <a:t>Deuteronomy </a:t>
            </a:r>
            <a:r>
              <a:rPr lang="en-ZA" dirty="0" smtClean="0"/>
              <a:t>21:22 is the word </a:t>
            </a:r>
            <a:r>
              <a:rPr lang="en-ZA" i="1" dirty="0" err="1" smtClean="0"/>
              <a:t>tallit</a:t>
            </a:r>
            <a:r>
              <a:rPr lang="en-ZA" i="1" dirty="0" smtClean="0"/>
              <a:t>,</a:t>
            </a:r>
            <a:r>
              <a:rPr lang="en-ZA" dirty="0" smtClean="0"/>
              <a:t> like </a:t>
            </a:r>
            <a:r>
              <a:rPr lang="en-ZA" dirty="0" smtClean="0"/>
              <a:t>the prayer shawl that hangs over one’s shoulders……</a:t>
            </a:r>
            <a:endParaRPr lang="en-US" dirty="0" smtClean="0"/>
          </a:p>
        </p:txBody>
      </p:sp>
      <p:sp>
        <p:nvSpPr>
          <p:cNvPr id="4" name="Slide Number Placeholder 3"/>
          <p:cNvSpPr>
            <a:spLocks noGrp="1"/>
          </p:cNvSpPr>
          <p:nvPr>
            <p:ph type="sldNum" sz="quarter" idx="12"/>
          </p:nvPr>
        </p:nvSpPr>
        <p:spPr/>
        <p:txBody>
          <a:bodyPr/>
          <a:lstStyle/>
          <a:p>
            <a:pPr>
              <a:defRPr/>
            </a:pPr>
            <a:endParaRPr lang="en-ZA" dirty="0" smtClean="0"/>
          </a:p>
          <a:p>
            <a:pPr>
              <a:defRPr/>
            </a:pPr>
            <a:fld id="{715B7D16-8FAD-4D2D-B977-107333E7495D}" type="slidenum">
              <a:rPr lang="en-ZA" smtClean="0"/>
              <a:pPr>
                <a:defRPr/>
              </a:pPr>
              <a:t>18</a:t>
            </a:fld>
            <a:endParaRPr lang="en-Z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CRUCIFICTION</a:t>
            </a:r>
            <a:endParaRPr lang="en-ZA" dirty="0"/>
          </a:p>
        </p:txBody>
      </p:sp>
      <p:sp>
        <p:nvSpPr>
          <p:cNvPr id="3" name="Content Placeholder 2"/>
          <p:cNvSpPr>
            <a:spLocks noGrp="1"/>
          </p:cNvSpPr>
          <p:nvPr>
            <p:ph idx="1"/>
          </p:nvPr>
        </p:nvSpPr>
        <p:spPr/>
        <p:txBody>
          <a:bodyPr>
            <a:normAutofit lnSpcReduction="10000"/>
          </a:bodyPr>
          <a:lstStyle/>
          <a:p>
            <a:r>
              <a:rPr lang="en-ZA" dirty="0" smtClean="0"/>
              <a:t>Britannica reports that the first historical record of Crucifixion was about 519 BC when </a:t>
            </a:r>
            <a:r>
              <a:rPr lang="en-ZA" i="1" dirty="0" smtClean="0"/>
              <a:t>"Darius I, king of Persia, crucified 3,000 political opponents in Babylon" </a:t>
            </a:r>
            <a:r>
              <a:rPr lang="en-ZA" dirty="0" smtClean="0"/>
              <a:t>(Encyclopaedia Britannica, crucifixion)</a:t>
            </a:r>
          </a:p>
          <a:p>
            <a:r>
              <a:rPr lang="en-ZA" dirty="0" smtClean="0"/>
              <a:t>Some further detail is given in </a:t>
            </a:r>
            <a:r>
              <a:rPr lang="en-ZA" i="1" dirty="0" smtClean="0"/>
              <a:t>"The </a:t>
            </a:r>
            <a:r>
              <a:rPr lang="en-ZA" i="1" dirty="0" err="1" smtClean="0"/>
              <a:t>Eerdman's</a:t>
            </a:r>
            <a:r>
              <a:rPr lang="en-ZA" i="1" dirty="0" smtClean="0"/>
              <a:t> Bible Dictionary", </a:t>
            </a:r>
            <a:r>
              <a:rPr lang="en-ZA" dirty="0" smtClean="0"/>
              <a:t>Rev. Ed., 1975: </a:t>
            </a:r>
            <a:r>
              <a:rPr lang="en-ZA" b="1" dirty="0" smtClean="0"/>
              <a:t>CROSS</a:t>
            </a:r>
            <a:r>
              <a:rPr lang="en-ZA" dirty="0" smtClean="0"/>
              <a:t> ... Crucifixion is first attested among the Persians (cf. Herodotus, </a:t>
            </a:r>
            <a:r>
              <a:rPr lang="en-ZA" i="1" dirty="0" smtClean="0"/>
              <a:t>Hist.</a:t>
            </a:r>
            <a:r>
              <a:rPr lang="en-ZA" dirty="0" smtClean="0"/>
              <a:t> i.128.2; iii.132.2, 159.1), perhaps derived from the Assyrian impalement. It was later employed by the Greeks, especially Alexander the Great, and by the Carthaginians, from whom the Romans adapted the practice as a punishment for slaves and non-citizens, and </a:t>
            </a:r>
            <a:r>
              <a:rPr lang="en-ZA" dirty="0" smtClean="0"/>
              <a:t>occasionally </a:t>
            </a:r>
            <a:r>
              <a:rPr lang="en-ZA" dirty="0" smtClean="0"/>
              <a:t>for citizens guilty of treason. Although in the Old Testament the corpses of blasphemers or idolaters punished by stoning might be </a:t>
            </a:r>
            <a:r>
              <a:rPr lang="en-ZA" dirty="0" smtClean="0"/>
              <a:t>hanged </a:t>
            </a:r>
            <a:r>
              <a:rPr lang="en-ZA" i="1" dirty="0" smtClean="0"/>
              <a:t>"on a tree" </a:t>
            </a:r>
            <a:r>
              <a:rPr lang="en-ZA" dirty="0" smtClean="0"/>
              <a:t>as further humiliation (Deut. 21:23), actual crucifixion was not introduced in Palestine until Hellenistic times. The Seleucid Antiochus IV </a:t>
            </a:r>
            <a:r>
              <a:rPr lang="en-ZA" dirty="0" err="1" smtClean="0"/>
              <a:t>Epiphanes</a:t>
            </a:r>
            <a:r>
              <a:rPr lang="en-ZA" dirty="0" smtClean="0"/>
              <a:t> crucified those Jews who would not accept </a:t>
            </a:r>
            <a:r>
              <a:rPr lang="en-ZA" dirty="0" err="1" smtClean="0"/>
              <a:t>hellenization</a:t>
            </a:r>
            <a:r>
              <a:rPr lang="en-ZA" dirty="0" smtClean="0"/>
              <a:t> (Josephus </a:t>
            </a:r>
            <a:r>
              <a:rPr lang="en-ZA" i="1" dirty="0" smtClean="0"/>
              <a:t>Ant.</a:t>
            </a:r>
            <a:r>
              <a:rPr lang="en-ZA" dirty="0" smtClean="0"/>
              <a:t> xii.240-41; </a:t>
            </a:r>
            <a:r>
              <a:rPr lang="en-ZA" dirty="0" err="1" smtClean="0"/>
              <a:t>cf</a:t>
            </a:r>
            <a:r>
              <a:rPr lang="en-ZA" dirty="0" smtClean="0"/>
              <a:t> 1 Macc. 1:44-50).</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HISTORY</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Historical findings have substantiated the traditional cross. One finding is a </a:t>
            </a:r>
            <a:r>
              <a:rPr lang="en-ZA" sz="2400" dirty="0" smtClean="0"/>
              <a:t>graffito </a:t>
            </a:r>
            <a:r>
              <a:rPr lang="en-ZA" sz="2400" dirty="0" smtClean="0"/>
              <a:t>dating to shortly after 200 A.D., taken from the walls of the Roman Palatine. It is a drawing of a crucified ass; a mockery of a Christian prisoner who worships Christ. The Romans were no doubt amused that Christians worshiped this Jesus whom they had crucified on a cross. </a:t>
            </a:r>
            <a:endParaRPr lang="en-ZA" sz="2400" dirty="0" smtClean="0"/>
          </a:p>
          <a:p>
            <a:r>
              <a:rPr lang="en-ZA" sz="2400" dirty="0" smtClean="0"/>
              <a:t>At </a:t>
            </a:r>
            <a:r>
              <a:rPr lang="en-ZA" sz="2400" dirty="0" smtClean="0"/>
              <a:t>the end of the first century B.C., the Romans adopted crucifixion as an official punishment for non-Romans for certain limited transgressions. Initially, it was employed not as a method of execution, but only as a punishment. Moreover, only slaves convicted of certain crimes were punished by crucifixion. During this early period, a wooden beam, known as a </a:t>
            </a:r>
            <a:r>
              <a:rPr lang="en-ZA" sz="2400" i="1" dirty="0" err="1" smtClean="0"/>
              <a:t>furca</a:t>
            </a:r>
            <a:r>
              <a:rPr lang="en-ZA" sz="2400" dirty="0" smtClean="0"/>
              <a:t> or </a:t>
            </a:r>
            <a:r>
              <a:rPr lang="en-ZA" sz="2400" i="1" dirty="0" err="1" smtClean="0"/>
              <a:t>patibulum</a:t>
            </a:r>
            <a:r>
              <a:rPr lang="en-ZA" sz="2400" dirty="0" smtClean="0"/>
              <a:t> was placed on the slave's neck and bound to his arms</a:t>
            </a:r>
            <a:r>
              <a:rPr lang="en-ZA" sz="2400" dirty="0" smtClean="0"/>
              <a:t>.</a:t>
            </a:r>
          </a:p>
          <a:p>
            <a:r>
              <a:rPr lang="en-ZA" sz="2400" dirty="0" smtClean="0"/>
              <a:t>If the victim was attached by nails, he was laid on the ground, with his shoulders on the crossbeam. His arms were held out and nailed to the two ends of the crossbeam, which was then raised and fixed on top of the vertical beam. The victim's feet were then nailed down against this vertical stake.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pic>
        <p:nvPicPr>
          <p:cNvPr id="5" name="Picture 4" descr="TEMPpatibulum"/>
          <p:cNvPicPr>
            <a:picLocks noChangeAspect="1" noChangeArrowheads="1"/>
          </p:cNvPicPr>
          <p:nvPr/>
        </p:nvPicPr>
        <p:blipFill>
          <a:blip r:embed="rId2" cstate="print">
            <a:lum bright="-30000" contrast="36000"/>
          </a:blip>
          <a:srcRect l="3813" t="2620" r="2542" b="3743"/>
          <a:stretch>
            <a:fillRect/>
          </a:stretch>
        </p:blipFill>
        <p:spPr bwMode="auto">
          <a:xfrm>
            <a:off x="467544" y="1628800"/>
            <a:ext cx="8168208" cy="4632112"/>
          </a:xfrm>
          <a:prstGeom prst="rect">
            <a:avLst/>
          </a:prstGeom>
          <a:noFill/>
          <a:ln w="82550">
            <a:solidFill>
              <a:srgbClr val="8686AE"/>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 Box 2"/>
          <p:cNvSpPr txBox="1">
            <a:spLocks noChangeArrowheads="1"/>
          </p:cNvSpPr>
          <p:nvPr/>
        </p:nvSpPr>
        <p:spPr bwMode="auto">
          <a:xfrm>
            <a:off x="2838450" y="60325"/>
            <a:ext cx="6324600" cy="369332"/>
          </a:xfrm>
          <a:prstGeom prst="rect">
            <a:avLst/>
          </a:prstGeom>
          <a:noFill/>
          <a:ln w="9525">
            <a:noFill/>
            <a:miter lim="800000"/>
            <a:headEnd/>
            <a:tailEnd/>
          </a:ln>
          <a:effectLst/>
        </p:spPr>
        <p:txBody>
          <a:bodyPr>
            <a:spAutoFit/>
          </a:bodyPr>
          <a:lstStyle/>
          <a:p>
            <a:pPr algn="ctr">
              <a:spcBef>
                <a:spcPct val="50000"/>
              </a:spcBef>
              <a:defRPr/>
            </a:pPr>
            <a:endParaRPr lang="en-US" dirty="0">
              <a:solidFill>
                <a:schemeClr val="bg1"/>
              </a:solidFill>
            </a:endParaRPr>
          </a:p>
        </p:txBody>
      </p:sp>
      <p:grpSp>
        <p:nvGrpSpPr>
          <p:cNvPr id="2" name="Group 15"/>
          <p:cNvGrpSpPr>
            <a:grpSpLocks/>
          </p:cNvGrpSpPr>
          <p:nvPr/>
        </p:nvGrpSpPr>
        <p:grpSpPr bwMode="auto">
          <a:xfrm>
            <a:off x="6660232" y="188730"/>
            <a:ext cx="2217762" cy="6517977"/>
            <a:chOff x="253" y="-48"/>
            <a:chExt cx="1331" cy="4222"/>
          </a:xfrm>
        </p:grpSpPr>
        <p:pic>
          <p:nvPicPr>
            <p:cNvPr id="19464" name="Picture 5" descr="Kruis 1"/>
            <p:cNvPicPr>
              <a:picLocks noChangeAspect="1" noChangeArrowheads="1"/>
            </p:cNvPicPr>
            <p:nvPr/>
          </p:nvPicPr>
          <p:blipFill>
            <a:blip r:embed="rId2" cstate="print">
              <a:lum bright="-6000" contrast="24000"/>
            </a:blip>
            <a:srcRect l="24651" t="14444" r="53438" b="20000"/>
            <a:stretch>
              <a:fillRect/>
            </a:stretch>
          </p:blipFill>
          <p:spPr bwMode="auto">
            <a:xfrm>
              <a:off x="253" y="-48"/>
              <a:ext cx="1331" cy="4222"/>
            </a:xfrm>
            <a:prstGeom prst="rect">
              <a:avLst/>
            </a:prstGeom>
            <a:noFill/>
            <a:ln w="76200">
              <a:solidFill>
                <a:srgbClr val="3333FF"/>
              </a:solidFill>
              <a:miter lim="800000"/>
              <a:headEnd/>
              <a:tailEnd/>
            </a:ln>
          </p:spPr>
        </p:pic>
        <p:sp>
          <p:nvSpPr>
            <p:cNvPr id="19465" name="Rectangle 6"/>
            <p:cNvSpPr>
              <a:spLocks noChangeArrowheads="1"/>
            </p:cNvSpPr>
            <p:nvPr/>
          </p:nvSpPr>
          <p:spPr bwMode="auto">
            <a:xfrm>
              <a:off x="1416" y="50"/>
              <a:ext cx="168" cy="212"/>
            </a:xfrm>
            <a:prstGeom prst="rect">
              <a:avLst/>
            </a:prstGeom>
            <a:solidFill>
              <a:srgbClr val="FDFDFD"/>
            </a:solidFill>
            <a:ln w="76200">
              <a:noFill/>
              <a:miter lim="800000"/>
              <a:headEnd/>
              <a:tailEnd/>
            </a:ln>
          </p:spPr>
          <p:txBody>
            <a:bodyPr wrap="none" anchor="ctr"/>
            <a:lstStyle/>
            <a:p>
              <a:endParaRPr lang="en-ZA"/>
            </a:p>
          </p:txBody>
        </p:sp>
      </p:grpSp>
      <p:sp>
        <p:nvSpPr>
          <p:cNvPr id="10" name="Title 9"/>
          <p:cNvSpPr>
            <a:spLocks noGrp="1"/>
          </p:cNvSpPr>
          <p:nvPr>
            <p:ph type="title"/>
          </p:nvPr>
        </p:nvSpPr>
        <p:spPr/>
        <p:txBody>
          <a:bodyPr>
            <a:normAutofit/>
          </a:bodyPr>
          <a:lstStyle/>
          <a:p>
            <a:pPr algn="l"/>
            <a:r>
              <a:rPr lang="en-US" dirty="0" smtClean="0"/>
              <a:t>NAILS IN THE HEEL</a:t>
            </a:r>
            <a:endParaRPr lang="en-US" dirty="0"/>
          </a:p>
        </p:txBody>
      </p:sp>
      <p:sp>
        <p:nvSpPr>
          <p:cNvPr id="11" name="Content Placeholder 10"/>
          <p:cNvSpPr>
            <a:spLocks noGrp="1"/>
          </p:cNvSpPr>
          <p:nvPr>
            <p:ph idx="1"/>
          </p:nvPr>
        </p:nvSpPr>
        <p:spPr>
          <a:xfrm>
            <a:off x="457200" y="1600200"/>
            <a:ext cx="5987008" cy="5257800"/>
          </a:xfrm>
        </p:spPr>
        <p:txBody>
          <a:bodyPr/>
          <a:lstStyle/>
          <a:p>
            <a:r>
              <a:rPr lang="en-GB" dirty="0" smtClean="0"/>
              <a:t>An archaeological find giving unique historical evidence about death by crucifixion in the time of </a:t>
            </a:r>
            <a:r>
              <a:rPr lang="he-IL" dirty="0" smtClean="0"/>
              <a:t>יהושע</a:t>
            </a:r>
            <a:r>
              <a:rPr lang="en-GB" dirty="0" smtClean="0"/>
              <a:t>. The heel bone (the </a:t>
            </a:r>
            <a:r>
              <a:rPr lang="en-GB" dirty="0" err="1" smtClean="0"/>
              <a:t>calcenaeum</a:t>
            </a:r>
            <a:r>
              <a:rPr lang="en-GB" dirty="0" smtClean="0"/>
              <a:t> - the largest bone in the foot) of a crucified man pierced with an iron nail.</a:t>
            </a:r>
          </a:p>
          <a:p>
            <a:endParaRPr lang="en-ZA" dirty="0"/>
          </a:p>
        </p:txBody>
      </p:sp>
      <p:pic>
        <p:nvPicPr>
          <p:cNvPr id="9" name="Picture 8" descr="Crucified1.jpg"/>
          <p:cNvPicPr>
            <a:picLocks noChangeAspect="1"/>
          </p:cNvPicPr>
          <p:nvPr/>
        </p:nvPicPr>
        <p:blipFill>
          <a:blip r:embed="rId3" cstate="print"/>
          <a:stretch>
            <a:fillRect/>
          </a:stretch>
        </p:blipFill>
        <p:spPr>
          <a:xfrm>
            <a:off x="1475656" y="3356992"/>
            <a:ext cx="3892311" cy="331236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HISTORY </a:t>
            </a:r>
            <a:r>
              <a:rPr lang="en-ZA" sz="2800" dirty="0" smtClean="0"/>
              <a:t>CON’T</a:t>
            </a:r>
            <a:endParaRPr lang="en-ZA" sz="2800" dirty="0"/>
          </a:p>
        </p:txBody>
      </p:sp>
      <p:sp>
        <p:nvSpPr>
          <p:cNvPr id="3" name="Content Placeholder 2"/>
          <p:cNvSpPr>
            <a:spLocks noGrp="1"/>
          </p:cNvSpPr>
          <p:nvPr>
            <p:ph idx="1"/>
          </p:nvPr>
        </p:nvSpPr>
        <p:spPr/>
        <p:txBody>
          <a:bodyPr>
            <a:noAutofit/>
          </a:bodyPr>
          <a:lstStyle/>
          <a:p>
            <a:pPr>
              <a:lnSpc>
                <a:spcPts val="2100"/>
              </a:lnSpc>
            </a:pPr>
            <a:r>
              <a:rPr lang="en-ZA" dirty="0" smtClean="0"/>
              <a:t>In </a:t>
            </a:r>
            <a:r>
              <a:rPr lang="en-ZA" dirty="0" smtClean="0"/>
              <a:t>order to prolong the agony, Roman executioners devised two instruments that would keep the victim alive on the cross for extended periods of time. One, known as a </a:t>
            </a:r>
            <a:r>
              <a:rPr lang="en-ZA" i="1" dirty="0" err="1" smtClean="0"/>
              <a:t>sedile</a:t>
            </a:r>
            <a:r>
              <a:rPr lang="en-ZA" dirty="0" smtClean="0"/>
              <a:t>, was a small seat attached to the front of the cross, about halfway down. This device provided some support for the victim's body and may explain the phrase used by the Romans, </a:t>
            </a:r>
            <a:r>
              <a:rPr lang="en-ZA" i="1" dirty="0" smtClean="0"/>
              <a:t>"to sit on the cross." </a:t>
            </a:r>
            <a:r>
              <a:rPr lang="en-ZA" dirty="0" smtClean="0"/>
              <a:t>Both </a:t>
            </a:r>
            <a:r>
              <a:rPr lang="en-ZA" dirty="0" err="1" smtClean="0"/>
              <a:t>Eraneus</a:t>
            </a:r>
            <a:r>
              <a:rPr lang="en-ZA" dirty="0" smtClean="0"/>
              <a:t> and Justin Martyr describe the cross of Jesus as having five extremities rather than four; the fifth was probably the </a:t>
            </a:r>
            <a:r>
              <a:rPr lang="en-ZA" i="1" dirty="0" err="1" smtClean="0"/>
              <a:t>sedile</a:t>
            </a:r>
            <a:r>
              <a:rPr lang="en-ZA" dirty="0" smtClean="0"/>
              <a:t>. (p. 48,49) </a:t>
            </a:r>
          </a:p>
          <a:p>
            <a:pPr>
              <a:lnSpc>
                <a:spcPts val="2100"/>
              </a:lnSpc>
            </a:pPr>
            <a:r>
              <a:rPr lang="en-ZA" dirty="0" smtClean="0"/>
              <a:t>In a </a:t>
            </a:r>
            <a:r>
              <a:rPr lang="en-ZA" dirty="0" smtClean="0"/>
              <a:t>follow up </a:t>
            </a:r>
            <a:r>
              <a:rPr lang="en-ZA" dirty="0" smtClean="0"/>
              <a:t>article on this </a:t>
            </a:r>
            <a:r>
              <a:rPr lang="en-ZA" dirty="0" smtClean="0"/>
              <a:t>archaeological </a:t>
            </a:r>
            <a:r>
              <a:rPr lang="en-ZA" dirty="0" smtClean="0"/>
              <a:t>find in the Nov/Dec. issue of BAR, the statement is made: </a:t>
            </a:r>
            <a:r>
              <a:rPr lang="en-ZA" i="1" dirty="0" smtClean="0"/>
              <a:t>According </a:t>
            </a:r>
            <a:r>
              <a:rPr lang="en-ZA" i="1" dirty="0" smtClean="0"/>
              <a:t>to the (Roman) literary sources, those condemned to crucifixion never carried the complete cross, despite the common belief to the contrary and despite the many modern re-enactments of Jesus' walk to Golgotha. Instead, only the crossbar was carried, while the upright was set in a permanent place where it was used for subsequent executions. As the first-century Jewish historian Josephus noted, wood was so scarce in Jerusalem during the first century A.D. that the Romans were forced to travel ten miles from Jerusalem to secure timber for their siege machinery. (p. 21)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pic>
        <p:nvPicPr>
          <p:cNvPr id="5" name="Picture 4" descr="TEMPpatibulum"/>
          <p:cNvPicPr>
            <a:picLocks noChangeAspect="1" noChangeArrowheads="1"/>
          </p:cNvPicPr>
          <p:nvPr/>
        </p:nvPicPr>
        <p:blipFill>
          <a:blip r:embed="rId2" cstate="print">
            <a:lum bright="-30000" contrast="36000"/>
          </a:blip>
          <a:srcRect l="3813" t="2620" r="2542" b="3743"/>
          <a:stretch>
            <a:fillRect/>
          </a:stretch>
        </p:blipFill>
        <p:spPr bwMode="auto">
          <a:xfrm>
            <a:off x="539552" y="1461184"/>
            <a:ext cx="8168208" cy="4632112"/>
          </a:xfrm>
          <a:prstGeom prst="rect">
            <a:avLst/>
          </a:prstGeom>
          <a:noFill/>
          <a:ln w="82550">
            <a:solidFill>
              <a:srgbClr val="8686AE"/>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SHAPE OF THE CROSS</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Pilate wrote a title too, and put it on the stake, and it was written: </a:t>
            </a:r>
            <a:r>
              <a:rPr lang="he-IL" i="1" dirty="0" smtClean="0">
                <a:solidFill>
                  <a:srgbClr val="004821"/>
                </a:solidFill>
              </a:rPr>
              <a:t>יהושע</a:t>
            </a:r>
            <a:r>
              <a:rPr lang="en-ZA" i="1" dirty="0" smtClean="0">
                <a:solidFill>
                  <a:srgbClr val="004821"/>
                </a:solidFill>
              </a:rPr>
              <a:t> OF NATSARETH, THE SOVEREIGN OF THE YEHUḎIM. </a:t>
            </a:r>
            <a:r>
              <a:rPr lang="en-US" b="1" i="1" dirty="0" smtClean="0">
                <a:solidFill>
                  <a:srgbClr val="004821"/>
                </a:solidFill>
              </a:rPr>
              <a:t>(</a:t>
            </a:r>
            <a:r>
              <a:rPr lang="en-US" b="1" i="1" dirty="0" smtClean="0">
                <a:solidFill>
                  <a:srgbClr val="004821"/>
                </a:solidFill>
              </a:rPr>
              <a:t>John 19:19</a:t>
            </a:r>
            <a:r>
              <a:rPr lang="en-US" b="1" i="1" dirty="0" smtClean="0">
                <a:solidFill>
                  <a:srgbClr val="004821"/>
                </a:solidFill>
              </a:rPr>
              <a:t>)</a:t>
            </a:r>
          </a:p>
          <a:p>
            <a:r>
              <a:rPr lang="en-ZA" dirty="0" smtClean="0"/>
              <a:t>You get two types of crosses namely: </a:t>
            </a:r>
          </a:p>
          <a:p>
            <a:pPr marL="457200" indent="-457200">
              <a:buFont typeface="+mj-lt"/>
              <a:buAutoNum type="arabicPeriod"/>
            </a:pPr>
            <a:r>
              <a:rPr lang="en-ZA" i="1" dirty="0" smtClean="0"/>
              <a:t>crux </a:t>
            </a:r>
            <a:r>
              <a:rPr lang="en-ZA" i="1" dirty="0" err="1" smtClean="0"/>
              <a:t>immissa</a:t>
            </a:r>
            <a:r>
              <a:rPr lang="en-ZA" dirty="0" smtClean="0"/>
              <a:t> (+) or </a:t>
            </a:r>
            <a:endParaRPr lang="en-ZA" dirty="0" smtClean="0"/>
          </a:p>
          <a:p>
            <a:pPr marL="457200" indent="-457200">
              <a:buFont typeface="+mj-lt"/>
              <a:buAutoNum type="arabicPeriod"/>
            </a:pPr>
            <a:endParaRPr lang="en-ZA" dirty="0" smtClean="0"/>
          </a:p>
          <a:p>
            <a:pPr marL="457200" indent="-457200">
              <a:buFont typeface="+mj-lt"/>
              <a:buAutoNum type="arabicPeriod"/>
            </a:pPr>
            <a:endParaRPr lang="en-ZA" dirty="0" smtClean="0"/>
          </a:p>
          <a:p>
            <a:pPr marL="457200" indent="-457200">
              <a:buFont typeface="+mj-lt"/>
              <a:buAutoNum type="arabicPeriod"/>
            </a:pPr>
            <a:r>
              <a:rPr lang="en-ZA" i="1" dirty="0" smtClean="0"/>
              <a:t>crux </a:t>
            </a:r>
            <a:r>
              <a:rPr lang="en-ZA" i="1" dirty="0" err="1" smtClean="0"/>
              <a:t>commissa</a:t>
            </a:r>
            <a:r>
              <a:rPr lang="en-ZA" dirty="0" smtClean="0"/>
              <a:t> (T). </a:t>
            </a:r>
            <a:endParaRPr lang="en-ZA" dirty="0" smtClean="0"/>
          </a:p>
          <a:p>
            <a:pPr marL="457200" indent="-457200"/>
            <a:endParaRPr lang="en-ZA" dirty="0" smtClean="0"/>
          </a:p>
          <a:p>
            <a:pPr marL="457200" indent="-457200"/>
            <a:endParaRPr lang="en-ZA" dirty="0" smtClean="0"/>
          </a:p>
          <a:p>
            <a:r>
              <a:rPr lang="en-ZA" dirty="0" smtClean="0"/>
              <a:t>As </a:t>
            </a:r>
            <a:r>
              <a:rPr lang="en-ZA" dirty="0" smtClean="0"/>
              <a:t>it was </a:t>
            </a:r>
            <a:r>
              <a:rPr lang="en-ZA" dirty="0" smtClean="0"/>
              <a:t>NOT </a:t>
            </a:r>
            <a:r>
              <a:rPr lang="en-ZA" dirty="0" smtClean="0"/>
              <a:t>very common to affix a </a:t>
            </a:r>
            <a:r>
              <a:rPr lang="en-ZA" i="1" dirty="0" err="1" smtClean="0"/>
              <a:t>titlos</a:t>
            </a:r>
            <a:r>
              <a:rPr lang="en-ZA" dirty="0" smtClean="0"/>
              <a:t> (superscription, loanword from the Lat. </a:t>
            </a:r>
            <a:r>
              <a:rPr lang="en-ZA" i="1" dirty="0" err="1" smtClean="0"/>
              <a:t>titulus</a:t>
            </a:r>
            <a:r>
              <a:rPr lang="en-ZA" dirty="0" smtClean="0"/>
              <a:t>), it does not necessarily follow that the cross had the form of a </a:t>
            </a:r>
            <a:r>
              <a:rPr lang="en-ZA" i="1" dirty="0" smtClean="0"/>
              <a:t>crux </a:t>
            </a:r>
            <a:r>
              <a:rPr lang="en-ZA" i="1" dirty="0" err="1" smtClean="0"/>
              <a:t>immissa</a:t>
            </a:r>
            <a:r>
              <a:rPr lang="en-ZA" dirty="0" smtClean="0"/>
              <a:t>. </a:t>
            </a:r>
          </a:p>
          <a:p>
            <a:pPr algn="ctr"/>
            <a:endParaRPr lang="en-US" b="1" i="1" dirty="0" smtClean="0"/>
          </a:p>
          <a:p>
            <a:endParaRPr lang="en-US"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grpSp>
        <p:nvGrpSpPr>
          <p:cNvPr id="5" name="Group 11"/>
          <p:cNvGrpSpPr>
            <a:grpSpLocks/>
          </p:cNvGrpSpPr>
          <p:nvPr/>
        </p:nvGrpSpPr>
        <p:grpSpPr bwMode="auto">
          <a:xfrm>
            <a:off x="4283968" y="4005064"/>
            <a:ext cx="720080" cy="838200"/>
            <a:chOff x="2736" y="1779"/>
            <a:chExt cx="324" cy="528"/>
          </a:xfrm>
        </p:grpSpPr>
        <p:sp>
          <p:nvSpPr>
            <p:cNvPr id="6" name="Line 8"/>
            <p:cNvSpPr>
              <a:spLocks noChangeShapeType="1"/>
            </p:cNvSpPr>
            <p:nvPr/>
          </p:nvSpPr>
          <p:spPr bwMode="auto">
            <a:xfrm>
              <a:off x="2892" y="1779"/>
              <a:ext cx="0" cy="528"/>
            </a:xfrm>
            <a:prstGeom prst="line">
              <a:avLst/>
            </a:prstGeom>
            <a:noFill/>
            <a:ln w="152400">
              <a:solidFill>
                <a:schemeClr val="bg1"/>
              </a:solidFill>
              <a:round/>
              <a:headEnd/>
              <a:tailEnd/>
            </a:ln>
            <a:effectLst>
              <a:outerShdw dist="53882" dir="2700000" algn="ctr" rotWithShape="0">
                <a:schemeClr val="tx1"/>
              </a:outerShdw>
            </a:effectLst>
          </p:spPr>
          <p:txBody>
            <a:bodyPr wrap="none" anchor="ctr"/>
            <a:lstStyle/>
            <a:p>
              <a:pPr>
                <a:defRPr/>
              </a:pPr>
              <a:endParaRPr lang="en-ZA"/>
            </a:p>
          </p:txBody>
        </p:sp>
        <p:sp>
          <p:nvSpPr>
            <p:cNvPr id="7" name="Line 9"/>
            <p:cNvSpPr>
              <a:spLocks noChangeShapeType="1"/>
            </p:cNvSpPr>
            <p:nvPr/>
          </p:nvSpPr>
          <p:spPr bwMode="auto">
            <a:xfrm>
              <a:off x="2736" y="1944"/>
              <a:ext cx="324" cy="0"/>
            </a:xfrm>
            <a:prstGeom prst="line">
              <a:avLst/>
            </a:prstGeom>
            <a:noFill/>
            <a:ln w="152400">
              <a:solidFill>
                <a:schemeClr val="bg1"/>
              </a:solidFill>
              <a:round/>
              <a:headEnd/>
              <a:tailEnd/>
            </a:ln>
            <a:effectLst>
              <a:outerShdw dist="53882" dir="2700000" algn="ctr" rotWithShape="0">
                <a:schemeClr val="tx1"/>
              </a:outerShdw>
            </a:effectLst>
          </p:spPr>
          <p:txBody>
            <a:bodyPr wrap="none" anchor="ctr"/>
            <a:lstStyle/>
            <a:p>
              <a:pPr>
                <a:defRPr/>
              </a:pPr>
              <a:endParaRPr lang="en-ZA"/>
            </a:p>
          </p:txBody>
        </p:sp>
        <p:sp>
          <p:nvSpPr>
            <p:cNvPr id="8" name="Line 10"/>
            <p:cNvSpPr>
              <a:spLocks noChangeShapeType="1"/>
            </p:cNvSpPr>
            <p:nvPr/>
          </p:nvSpPr>
          <p:spPr bwMode="auto">
            <a:xfrm>
              <a:off x="2892" y="1779"/>
              <a:ext cx="0" cy="528"/>
            </a:xfrm>
            <a:prstGeom prst="line">
              <a:avLst/>
            </a:prstGeom>
            <a:noFill/>
            <a:ln w="152400">
              <a:solidFill>
                <a:schemeClr val="bg1"/>
              </a:solidFill>
              <a:round/>
              <a:headEnd/>
              <a:tailEnd/>
            </a:ln>
          </p:spPr>
          <p:txBody>
            <a:bodyPr wrap="none" anchor="ctr"/>
            <a:lstStyle/>
            <a:p>
              <a:endParaRPr lang="en-ZA"/>
            </a:p>
          </p:txBody>
        </p:sp>
      </p:grpSp>
      <p:grpSp>
        <p:nvGrpSpPr>
          <p:cNvPr id="9" name="Group 16"/>
          <p:cNvGrpSpPr>
            <a:grpSpLocks/>
          </p:cNvGrpSpPr>
          <p:nvPr/>
        </p:nvGrpSpPr>
        <p:grpSpPr bwMode="auto">
          <a:xfrm>
            <a:off x="4355976" y="2852936"/>
            <a:ext cx="628650" cy="809625"/>
            <a:chOff x="-3272" y="3702"/>
            <a:chExt cx="396" cy="510"/>
          </a:xfrm>
        </p:grpSpPr>
        <p:sp>
          <p:nvSpPr>
            <p:cNvPr id="10" name="Freeform 13"/>
            <p:cNvSpPr>
              <a:spLocks/>
            </p:cNvSpPr>
            <p:nvPr/>
          </p:nvSpPr>
          <p:spPr bwMode="auto">
            <a:xfrm>
              <a:off x="-3074" y="3702"/>
              <a:ext cx="1" cy="510"/>
            </a:xfrm>
            <a:custGeom>
              <a:avLst/>
              <a:gdLst/>
              <a:ahLst/>
              <a:cxnLst>
                <a:cxn ang="0">
                  <a:pos x="0" y="0"/>
                </a:cxn>
                <a:cxn ang="0">
                  <a:pos x="0" y="510"/>
                </a:cxn>
              </a:cxnLst>
              <a:rect l="0" t="0" r="r" b="b"/>
              <a:pathLst>
                <a:path w="1" h="510">
                  <a:moveTo>
                    <a:pt x="0" y="0"/>
                  </a:moveTo>
                  <a:lnTo>
                    <a:pt x="0" y="510"/>
                  </a:lnTo>
                </a:path>
              </a:pathLst>
            </a:custGeom>
            <a:noFill/>
            <a:ln w="152400">
              <a:solidFill>
                <a:schemeClr val="bg1"/>
              </a:solidFill>
              <a:round/>
              <a:headEnd type="none" w="med" len="med"/>
              <a:tailEnd type="none" w="med" len="med"/>
            </a:ln>
            <a:effectLst>
              <a:outerShdw dist="53882" dir="2700000" algn="ctr" rotWithShape="0">
                <a:schemeClr val="tx1"/>
              </a:outerShdw>
            </a:effectLst>
          </p:spPr>
          <p:txBody>
            <a:bodyPr wrap="none" anchor="ctr"/>
            <a:lstStyle/>
            <a:p>
              <a:pPr>
                <a:defRPr/>
              </a:pPr>
              <a:endParaRPr lang="en-ZA"/>
            </a:p>
          </p:txBody>
        </p:sp>
        <p:sp>
          <p:nvSpPr>
            <p:cNvPr id="11" name="Freeform 14"/>
            <p:cNvSpPr>
              <a:spLocks/>
            </p:cNvSpPr>
            <p:nvPr/>
          </p:nvSpPr>
          <p:spPr bwMode="auto">
            <a:xfrm>
              <a:off x="-3272" y="3729"/>
              <a:ext cx="396" cy="1"/>
            </a:xfrm>
            <a:custGeom>
              <a:avLst/>
              <a:gdLst/>
              <a:ahLst/>
              <a:cxnLst>
                <a:cxn ang="0">
                  <a:pos x="0" y="1"/>
                </a:cxn>
                <a:cxn ang="0">
                  <a:pos x="396" y="0"/>
                </a:cxn>
              </a:cxnLst>
              <a:rect l="0" t="0" r="r" b="b"/>
              <a:pathLst>
                <a:path w="396" h="1">
                  <a:moveTo>
                    <a:pt x="0" y="1"/>
                  </a:moveTo>
                  <a:lnTo>
                    <a:pt x="396" y="0"/>
                  </a:lnTo>
                </a:path>
              </a:pathLst>
            </a:custGeom>
            <a:noFill/>
            <a:ln w="127000">
              <a:solidFill>
                <a:schemeClr val="bg1"/>
              </a:solidFill>
              <a:round/>
              <a:headEnd type="none" w="med" len="med"/>
              <a:tailEnd type="none" w="med" len="med"/>
            </a:ln>
            <a:effectLst>
              <a:outerShdw dist="63500" dir="3187806" algn="ctr" rotWithShape="0">
                <a:schemeClr val="tx1"/>
              </a:outerShdw>
            </a:effectLst>
          </p:spPr>
          <p:txBody>
            <a:bodyPr wrap="none" anchor="ctr"/>
            <a:lstStyle/>
            <a:p>
              <a:pPr>
                <a:defRPr/>
              </a:pPr>
              <a:endParaRPr lang="en-ZA"/>
            </a:p>
          </p:txBody>
        </p:sp>
        <p:sp>
          <p:nvSpPr>
            <p:cNvPr id="12" name="Freeform 15"/>
            <p:cNvSpPr>
              <a:spLocks/>
            </p:cNvSpPr>
            <p:nvPr/>
          </p:nvSpPr>
          <p:spPr bwMode="auto">
            <a:xfrm>
              <a:off x="-3075" y="3702"/>
              <a:ext cx="1" cy="510"/>
            </a:xfrm>
            <a:custGeom>
              <a:avLst/>
              <a:gdLst>
                <a:gd name="T0" fmla="*/ 0 w 1"/>
                <a:gd name="T1" fmla="*/ 0 h 510"/>
                <a:gd name="T2" fmla="*/ 0 w 1"/>
                <a:gd name="T3" fmla="*/ 510 h 510"/>
                <a:gd name="T4" fmla="*/ 0 60000 65536"/>
                <a:gd name="T5" fmla="*/ 0 60000 65536"/>
                <a:gd name="T6" fmla="*/ 0 w 1"/>
                <a:gd name="T7" fmla="*/ 0 h 510"/>
                <a:gd name="T8" fmla="*/ 1 w 1"/>
                <a:gd name="T9" fmla="*/ 510 h 510"/>
              </a:gdLst>
              <a:ahLst/>
              <a:cxnLst>
                <a:cxn ang="T4">
                  <a:pos x="T0" y="T1"/>
                </a:cxn>
                <a:cxn ang="T5">
                  <a:pos x="T2" y="T3"/>
                </a:cxn>
              </a:cxnLst>
              <a:rect l="T6" t="T7" r="T8" b="T9"/>
              <a:pathLst>
                <a:path w="1" h="510">
                  <a:moveTo>
                    <a:pt x="0" y="0"/>
                  </a:moveTo>
                  <a:lnTo>
                    <a:pt x="0" y="510"/>
                  </a:lnTo>
                </a:path>
              </a:pathLst>
            </a:custGeom>
            <a:noFill/>
            <a:ln w="152400">
              <a:solidFill>
                <a:schemeClr val="bg1"/>
              </a:solidFill>
              <a:round/>
              <a:headEnd/>
              <a:tailEnd/>
            </a:ln>
          </p:spPr>
          <p:txBody>
            <a:bodyPr wrap="none" anchor="ctr"/>
            <a:lstStyle/>
            <a:p>
              <a:endParaRPr lang="en-ZA"/>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TAU CROSS (From Wikipedia)</a:t>
            </a:r>
            <a:endParaRPr lang="en-ZA" dirty="0"/>
          </a:p>
        </p:txBody>
      </p:sp>
      <p:sp>
        <p:nvSpPr>
          <p:cNvPr id="3" name="Content Placeholder 2"/>
          <p:cNvSpPr>
            <a:spLocks noGrp="1"/>
          </p:cNvSpPr>
          <p:nvPr>
            <p:ph idx="1"/>
          </p:nvPr>
        </p:nvSpPr>
        <p:spPr/>
        <p:txBody>
          <a:bodyPr>
            <a:normAutofit lnSpcReduction="10000"/>
          </a:bodyPr>
          <a:lstStyle/>
          <a:p>
            <a:r>
              <a:rPr lang="en-ZA" dirty="0" smtClean="0"/>
              <a:t>The </a:t>
            </a:r>
            <a:r>
              <a:rPr lang="en-ZA" dirty="0" smtClean="0"/>
              <a:t>Cross of Tau, named after the Greek letter it resembles, is a form of the Christian cross </a:t>
            </a:r>
            <a:r>
              <a:rPr lang="en-ZA" dirty="0" smtClean="0"/>
              <a:t>symbol. </a:t>
            </a:r>
            <a:r>
              <a:rPr lang="en-ZA" dirty="0" smtClean="0"/>
              <a:t>It is also variously St. Anthony's Cross, Old Testament Cross, Anticipatory Cross, Cross </a:t>
            </a:r>
            <a:r>
              <a:rPr lang="en-ZA" dirty="0" err="1" smtClean="0"/>
              <a:t>Commissee</a:t>
            </a:r>
            <a:r>
              <a:rPr lang="en-ZA" dirty="0" smtClean="0"/>
              <a:t>, Egyptian Cross, Advent Cross, Croce </a:t>
            </a:r>
            <a:r>
              <a:rPr lang="en-ZA" dirty="0" err="1" smtClean="0"/>
              <a:t>taumata</a:t>
            </a:r>
            <a:r>
              <a:rPr lang="en-ZA" dirty="0" smtClean="0"/>
              <a:t>, Saint Francis's Cross, Crux </a:t>
            </a:r>
            <a:r>
              <a:rPr lang="en-ZA" dirty="0" err="1" smtClean="0"/>
              <a:t>Commissa</a:t>
            </a:r>
            <a:r>
              <a:rPr lang="en-ZA" dirty="0" smtClean="0"/>
              <a:t>.[citation needed]</a:t>
            </a:r>
          </a:p>
          <a:p>
            <a:r>
              <a:rPr lang="en-ZA" dirty="0" smtClean="0"/>
              <a:t>The shape of the letter tau or T was interpreted as representing a crucifix from antiquity. The </a:t>
            </a:r>
            <a:r>
              <a:rPr lang="en-ZA" dirty="0" err="1" smtClean="0"/>
              <a:t>staurogram</a:t>
            </a:r>
            <a:r>
              <a:rPr lang="en-ZA" dirty="0" smtClean="0"/>
              <a:t>, from Greek </a:t>
            </a:r>
            <a:r>
              <a:rPr lang="el-GR" dirty="0" smtClean="0"/>
              <a:t>Σ</a:t>
            </a:r>
            <a:r>
              <a:rPr lang="en-ZA" dirty="0" smtClean="0"/>
              <a:t>TA</a:t>
            </a:r>
            <a:r>
              <a:rPr lang="el-GR" dirty="0" smtClean="0"/>
              <a:t>Υ</a:t>
            </a:r>
            <a:r>
              <a:rPr lang="en-ZA" dirty="0" smtClean="0"/>
              <a:t>PO</a:t>
            </a:r>
            <a:r>
              <a:rPr lang="el-GR" dirty="0" smtClean="0"/>
              <a:t>Σ </a:t>
            </a:r>
            <a:r>
              <a:rPr lang="el-GR" i="1" dirty="0" smtClean="0"/>
              <a:t>"</a:t>
            </a:r>
            <a:r>
              <a:rPr lang="en-ZA" i="1" dirty="0" smtClean="0"/>
              <a:t>cross", </a:t>
            </a:r>
            <a:r>
              <a:rPr lang="en-ZA" dirty="0" smtClean="0"/>
              <a:t>was a tau-rho ligature used to abbreviate the Greek word for cross in very early New Testament manuscripts such as P66, P45 and </a:t>
            </a:r>
            <a:r>
              <a:rPr lang="en-ZA" dirty="0" smtClean="0"/>
              <a:t>P75. </a:t>
            </a:r>
            <a:r>
              <a:rPr lang="en-ZA" dirty="0" smtClean="0"/>
              <a:t>The tau was also considered a symbol of salvation due to the identification of the tau with the sign which in </a:t>
            </a:r>
            <a:r>
              <a:rPr lang="en-ZA" dirty="0" smtClean="0"/>
              <a:t>Ezekiel </a:t>
            </a:r>
            <a:r>
              <a:rPr lang="en-ZA" dirty="0" smtClean="0"/>
              <a:t>9:4 was marked on the forehead of the saved </a:t>
            </a:r>
            <a:r>
              <a:rPr lang="en-ZA" dirty="0" smtClean="0"/>
              <a:t>ones, </a:t>
            </a:r>
            <a:r>
              <a:rPr lang="en-ZA" dirty="0" smtClean="0"/>
              <a:t>or due to the tau-shaped outstretched hands of Moses in Exodus </a:t>
            </a:r>
            <a:r>
              <a:rPr lang="en-ZA" dirty="0" smtClean="0"/>
              <a:t>17:11.</a:t>
            </a:r>
          </a:p>
          <a:p>
            <a:pPr algn="ctr"/>
            <a:r>
              <a:rPr lang="en-ZA" i="1" dirty="0" smtClean="0">
                <a:solidFill>
                  <a:srgbClr val="004821"/>
                </a:solidFill>
              </a:rPr>
              <a:t>And it came to be, when </a:t>
            </a:r>
            <a:r>
              <a:rPr lang="en-ZA" i="1" dirty="0" err="1" smtClean="0">
                <a:solidFill>
                  <a:srgbClr val="004821"/>
                </a:solidFill>
              </a:rPr>
              <a:t>Mosheh</a:t>
            </a:r>
            <a:r>
              <a:rPr lang="en-ZA" i="1" dirty="0" smtClean="0">
                <a:solidFill>
                  <a:srgbClr val="004821"/>
                </a:solidFill>
              </a:rPr>
              <a:t> held up his hand, that </a:t>
            </a:r>
            <a:r>
              <a:rPr lang="en-ZA" i="1" dirty="0" err="1" smtClean="0">
                <a:solidFill>
                  <a:srgbClr val="004821"/>
                </a:solidFill>
              </a:rPr>
              <a:t>Yisra’ĕl</a:t>
            </a:r>
            <a:r>
              <a:rPr lang="en-ZA" i="1" dirty="0" smtClean="0">
                <a:solidFill>
                  <a:srgbClr val="004821"/>
                </a:solidFill>
              </a:rPr>
              <a:t> prevailed. And when he let down his hand, </a:t>
            </a:r>
            <a:r>
              <a:rPr lang="en-ZA" i="1" dirty="0" err="1" smtClean="0">
                <a:solidFill>
                  <a:srgbClr val="004821"/>
                </a:solidFill>
              </a:rPr>
              <a:t>Amalĕq</a:t>
            </a:r>
            <a:r>
              <a:rPr lang="en-ZA" i="1" dirty="0" smtClean="0">
                <a:solidFill>
                  <a:srgbClr val="004821"/>
                </a:solidFill>
              </a:rPr>
              <a:t> prevailed. </a:t>
            </a:r>
            <a:r>
              <a:rPr lang="en-ZA" b="1" i="1" dirty="0" smtClean="0">
                <a:solidFill>
                  <a:srgbClr val="004821"/>
                </a:solidFill>
              </a:rPr>
              <a:t>(</a:t>
            </a:r>
            <a:r>
              <a:rPr lang="en-ZA" b="1" i="1" dirty="0" smtClean="0">
                <a:solidFill>
                  <a:srgbClr val="004821"/>
                </a:solidFill>
              </a:rPr>
              <a:t>Exodus 17:11)</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pic>
        <p:nvPicPr>
          <p:cNvPr id="2050" name="Picture 2" descr="File:Cruz de San Antonio.png">
            <a:hlinkClick r:id="rId2"/>
          </p:cNvPr>
          <p:cNvPicPr>
            <a:picLocks noChangeAspect="1" noChangeArrowheads="1"/>
          </p:cNvPicPr>
          <p:nvPr/>
        </p:nvPicPr>
        <p:blipFill>
          <a:blip r:embed="rId3" cstate="print"/>
          <a:srcRect/>
          <a:stretch>
            <a:fillRect/>
          </a:stretch>
        </p:blipFill>
        <p:spPr bwMode="auto">
          <a:xfrm>
            <a:off x="539552" y="1988840"/>
            <a:ext cx="2873413" cy="2880320"/>
          </a:xfrm>
          <a:prstGeom prst="rect">
            <a:avLst/>
          </a:prstGeom>
          <a:ln>
            <a:noFill/>
          </a:ln>
          <a:effectLst>
            <a:outerShdw blurRad="190500" algn="tl" rotWithShape="0">
              <a:srgbClr val="000000">
                <a:alpha val="70000"/>
              </a:srgbClr>
            </a:outerShdw>
          </a:effectLst>
        </p:spPr>
      </p:pic>
      <p:pic>
        <p:nvPicPr>
          <p:cNvPr id="2052" name="Picture 4" descr="File:WLA metmuseum 1485 Tau Cross.jpg">
            <a:hlinkClick r:id="rId4"/>
          </p:cNvPr>
          <p:cNvPicPr>
            <a:picLocks noChangeAspect="1" noChangeArrowheads="1"/>
          </p:cNvPicPr>
          <p:nvPr/>
        </p:nvPicPr>
        <p:blipFill>
          <a:blip r:embed="rId5" cstate="print"/>
          <a:srcRect/>
          <a:stretch>
            <a:fillRect/>
          </a:stretch>
        </p:blipFill>
        <p:spPr bwMode="auto">
          <a:xfrm>
            <a:off x="3779912" y="1772816"/>
            <a:ext cx="5079738" cy="338437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blinds(horizontal)">
                                      <p:cBhvr>
                                        <p:cTn id="7" dur="500"/>
                                        <p:tgtEl>
                                          <p:spTgt spid="2052"/>
                                        </p:tgtEl>
                                      </p:cBhvr>
                                    </p:animEffect>
                                  </p:childTnLst>
                                </p:cTn>
                              </p:par>
                              <p:par>
                                <p:cTn id="8" presetID="3" presetClass="entr" presetSubtype="1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linds(horizontal)">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TAU</a:t>
            </a:r>
            <a:endParaRPr lang="en-ZA" dirty="0"/>
          </a:p>
        </p:txBody>
      </p:sp>
      <p:sp>
        <p:nvSpPr>
          <p:cNvPr id="3" name="Content Placeholder 2"/>
          <p:cNvSpPr>
            <a:spLocks noGrp="1"/>
          </p:cNvSpPr>
          <p:nvPr>
            <p:ph idx="1"/>
          </p:nvPr>
        </p:nvSpPr>
        <p:spPr/>
        <p:txBody>
          <a:bodyPr>
            <a:normAutofit/>
          </a:bodyPr>
          <a:lstStyle/>
          <a:p>
            <a:r>
              <a:rPr lang="en-ZA" dirty="0" smtClean="0"/>
              <a:t>In ancient times, Tau was used as a symbol for life and/or resurrection, whereas the eighth letter of the Greek alphabet, theta, was considered the symbol of death.</a:t>
            </a:r>
          </a:p>
          <a:p>
            <a:r>
              <a:rPr lang="en-ZA" dirty="0" smtClean="0"/>
              <a:t>In Biblical times, the Taw was put on men to distinguish those who lamented sin, although newer versions of the Bible have replaced the ancient term </a:t>
            </a:r>
            <a:r>
              <a:rPr lang="en-ZA" i="1" dirty="0" smtClean="0"/>
              <a:t>“Taw” </a:t>
            </a:r>
            <a:r>
              <a:rPr lang="en-ZA" dirty="0" smtClean="0"/>
              <a:t>with </a:t>
            </a:r>
            <a:r>
              <a:rPr lang="en-ZA" i="1" dirty="0" smtClean="0"/>
              <a:t>"mark" </a:t>
            </a:r>
            <a:r>
              <a:rPr lang="en-ZA" dirty="0" smtClean="0"/>
              <a:t>(Ezekiel 9:4) or </a:t>
            </a:r>
            <a:r>
              <a:rPr lang="en-ZA" i="1" dirty="0" smtClean="0"/>
              <a:t>"signature" </a:t>
            </a:r>
            <a:r>
              <a:rPr lang="en-ZA" dirty="0" smtClean="0"/>
              <a:t>(Job 31:35). </a:t>
            </a:r>
            <a:endParaRPr lang="en-ZA" dirty="0" smtClean="0"/>
          </a:p>
          <a:p>
            <a:r>
              <a:rPr lang="en-ZA" dirty="0" smtClean="0"/>
              <a:t>Found in </a:t>
            </a:r>
            <a:r>
              <a:rPr lang="en-ZA" dirty="0" err="1" smtClean="0"/>
              <a:t>Puzzuoli</a:t>
            </a:r>
            <a:r>
              <a:rPr lang="en-ZA" dirty="0" smtClean="0"/>
              <a:t>, Italy this graffiti image of a crucified man demonstrates crucifixion on a "Tau" cross shaped like our capital "T". Some describe all the markings as scourging, but could also be the image of the ribs around the thorax area with scourging continuing further down. The feet appear nailed at the ankles to either side of the upright. </a:t>
            </a:r>
            <a:endParaRPr lang="en-ZA" dirty="0" smtClean="0"/>
          </a:p>
          <a:p>
            <a:r>
              <a:rPr lang="en-ZA" i="1" dirty="0" smtClean="0">
                <a:solidFill>
                  <a:srgbClr val="002060"/>
                </a:solidFill>
              </a:rPr>
              <a:t>Http</a:t>
            </a:r>
            <a:r>
              <a:rPr lang="en-ZA" i="1" dirty="0" smtClean="0">
                <a:solidFill>
                  <a:srgbClr val="002060"/>
                </a:solidFill>
              </a:rPr>
              <a:t>://www.bible.ca/d-history-archeology-crucifixion-cross.htm </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pic>
        <p:nvPicPr>
          <p:cNvPr id="5" name="Picture 4" descr="Puzzuoli%20Graffito%20real.jpg"/>
          <p:cNvPicPr>
            <a:picLocks noChangeAspect="1"/>
          </p:cNvPicPr>
          <p:nvPr/>
        </p:nvPicPr>
        <p:blipFill>
          <a:blip r:embed="rId2" cstate="print"/>
          <a:stretch>
            <a:fillRect/>
          </a:stretch>
        </p:blipFill>
        <p:spPr>
          <a:xfrm>
            <a:off x="5148064" y="1772816"/>
            <a:ext cx="2952328" cy="410758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HANDS or WRISTS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Grammatically</a:t>
            </a:r>
            <a:r>
              <a:rPr lang="en-ZA" dirty="0" smtClean="0"/>
              <a:t>, the New Testament does not use a Greek word specifically for wrists. The Greek word </a:t>
            </a:r>
            <a:r>
              <a:rPr lang="en-ZA" i="1" dirty="0" err="1" smtClean="0"/>
              <a:t>cheir</a:t>
            </a:r>
            <a:r>
              <a:rPr lang="en-ZA" dirty="0" smtClean="0"/>
              <a:t> can refer to the hand or wrist. The Latin Vulgate uses </a:t>
            </a:r>
            <a:r>
              <a:rPr lang="en-ZA" i="1" dirty="0" err="1" smtClean="0"/>
              <a:t>manus</a:t>
            </a:r>
            <a:r>
              <a:rPr lang="en-ZA" dirty="0" smtClean="0"/>
              <a:t> in Luke 24:40, specifically referring to hands, indicating that this interpretation dates at least to the second century. </a:t>
            </a:r>
            <a:endParaRPr lang="en-ZA" dirty="0" smtClean="0"/>
          </a:p>
          <a:p>
            <a:pPr>
              <a:lnSpc>
                <a:spcPts val="2100"/>
              </a:lnSpc>
            </a:pPr>
            <a:r>
              <a:rPr lang="en-ZA" dirty="0" smtClean="0"/>
              <a:t>Medically </a:t>
            </a:r>
            <a:r>
              <a:rPr lang="en-ZA" dirty="0" smtClean="0"/>
              <a:t>speaking, studies have shown that a nail through either hands or wrists would be strong enough to hold a person to a cross. In fact, it has been said the conjunctive tissue in the hand is stronger than a rope</a:t>
            </a:r>
            <a:r>
              <a:rPr lang="en-ZA" dirty="0" smtClean="0"/>
              <a:t>.</a:t>
            </a:r>
          </a:p>
          <a:p>
            <a:pPr>
              <a:lnSpc>
                <a:spcPts val="2100"/>
              </a:lnSpc>
            </a:pPr>
            <a:r>
              <a:rPr lang="en-ZA" dirty="0" smtClean="0"/>
              <a:t>The </a:t>
            </a:r>
            <a:r>
              <a:rPr lang="en-ZA" dirty="0" smtClean="0"/>
              <a:t>strongest case could be made by a look at the Jewish prophecies and traditions related to </a:t>
            </a:r>
            <a:r>
              <a:rPr lang="he-IL" dirty="0" smtClean="0"/>
              <a:t>יהושע</a:t>
            </a:r>
            <a:r>
              <a:rPr lang="en-ZA" dirty="0" smtClean="0"/>
              <a:t> </a:t>
            </a:r>
            <a:r>
              <a:rPr lang="en-ZA" dirty="0" smtClean="0"/>
              <a:t>the Messiah. In the Old Testament, one important prophecy related to the Messiah is relevant. </a:t>
            </a:r>
            <a:endParaRPr lang="en-ZA" dirty="0" smtClean="0"/>
          </a:p>
          <a:p>
            <a:pPr algn="ctr">
              <a:lnSpc>
                <a:spcPts val="2100"/>
              </a:lnSpc>
            </a:pPr>
            <a:r>
              <a:rPr lang="en-ZA" i="1" dirty="0" smtClean="0">
                <a:solidFill>
                  <a:srgbClr val="004821"/>
                </a:solidFill>
              </a:rPr>
              <a:t>For dogs have surrounded Me; A crowd of evil ones have encircled Me, Piercing My hands and My feet; </a:t>
            </a:r>
            <a:r>
              <a:rPr lang="en-ZA" b="1" i="1" dirty="0" smtClean="0">
                <a:solidFill>
                  <a:srgbClr val="004821"/>
                </a:solidFill>
              </a:rPr>
              <a:t>(</a:t>
            </a:r>
            <a:r>
              <a:rPr lang="en-ZA" b="1" i="1" dirty="0" smtClean="0">
                <a:solidFill>
                  <a:srgbClr val="004821"/>
                </a:solidFill>
              </a:rPr>
              <a:t>Psalms 22:16)</a:t>
            </a:r>
          </a:p>
          <a:p>
            <a:pPr>
              <a:lnSpc>
                <a:spcPts val="2100"/>
              </a:lnSpc>
            </a:pPr>
            <a:r>
              <a:rPr lang="en-ZA" dirty="0" smtClean="0"/>
              <a:t>The </a:t>
            </a:r>
            <a:r>
              <a:rPr lang="en-ZA" dirty="0" smtClean="0"/>
              <a:t>specific Hebrew word for hands is used </a:t>
            </a:r>
            <a:r>
              <a:rPr lang="en-ZA" dirty="0" smtClean="0"/>
              <a:t>here, referring too:  </a:t>
            </a:r>
          </a:p>
          <a:p>
            <a:pPr algn="ctr">
              <a:lnSpc>
                <a:spcPts val="2100"/>
              </a:lnSpc>
            </a:pPr>
            <a:r>
              <a:rPr lang="en-ZA" i="1" dirty="0" smtClean="0">
                <a:solidFill>
                  <a:srgbClr val="004821"/>
                </a:solidFill>
              </a:rPr>
              <a:t>“See My hands and My feet, that it is I Myself. Handle Me and see, for a spirit does not have flesh and bones as you see I have.” And saying this, He showed them His hands and His feet</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Luke 24:39-40</a:t>
            </a:r>
            <a:r>
              <a:rPr lang="en-ZA" b="1" i="1" dirty="0" smtClean="0">
                <a:solidFill>
                  <a:srgbClr val="004821"/>
                </a:solidFill>
              </a:rPr>
              <a:t>)</a:t>
            </a: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ILLICIT MIXTURES</a:t>
            </a:r>
            <a:endParaRPr lang="en-ZA" dirty="0"/>
          </a:p>
        </p:txBody>
      </p:sp>
      <p:sp>
        <p:nvSpPr>
          <p:cNvPr id="3" name="Content Placeholder 2"/>
          <p:cNvSpPr>
            <a:spLocks noGrp="1"/>
          </p:cNvSpPr>
          <p:nvPr>
            <p:ph idx="1"/>
          </p:nvPr>
        </p:nvSpPr>
        <p:spPr/>
        <p:txBody>
          <a:bodyPr>
            <a:normAutofit/>
          </a:bodyPr>
          <a:lstStyle/>
          <a:p>
            <a:r>
              <a:rPr lang="en-ZA" dirty="0" smtClean="0"/>
              <a:t>The following grouping of commandments is commonly </a:t>
            </a:r>
            <a:r>
              <a:rPr lang="en-ZA" dirty="0" smtClean="0"/>
              <a:t>called </a:t>
            </a:r>
            <a:r>
              <a:rPr lang="en-ZA" i="1" dirty="0" smtClean="0"/>
              <a:t>“illicit mixtures”</a:t>
            </a:r>
            <a:r>
              <a:rPr lang="en-ZA" dirty="0" smtClean="0"/>
              <a:t>. </a:t>
            </a:r>
          </a:p>
          <a:p>
            <a:pPr algn="ctr"/>
            <a:r>
              <a:rPr lang="en-ZA" i="1" dirty="0" smtClean="0">
                <a:solidFill>
                  <a:srgbClr val="004821"/>
                </a:solidFill>
              </a:rPr>
              <a:t>“A woman does not wear that which pertains to a man, nor does a man put on a woman’s garment, for whoever does this is an abomination to </a:t>
            </a:r>
            <a:r>
              <a:rPr lang="he-IL" i="1" dirty="0" smtClean="0">
                <a:solidFill>
                  <a:srgbClr val="004821"/>
                </a:solidFill>
              </a:rPr>
              <a:t>יהוה</a:t>
            </a:r>
            <a:r>
              <a:rPr lang="en-US" i="1" dirty="0" smtClean="0">
                <a:solidFill>
                  <a:srgbClr val="004821"/>
                </a:solidFill>
              </a:rPr>
              <a:t> your Elohim. </a:t>
            </a:r>
            <a:r>
              <a:rPr lang="en-US" b="1" i="1" dirty="0" smtClean="0">
                <a:solidFill>
                  <a:srgbClr val="004821"/>
                </a:solidFill>
              </a:rPr>
              <a:t>(</a:t>
            </a:r>
            <a:r>
              <a:rPr lang="en-US" b="1" i="1" dirty="0" smtClean="0">
                <a:solidFill>
                  <a:srgbClr val="004821"/>
                </a:solidFill>
              </a:rPr>
              <a:t>Deuteronomy 22:5</a:t>
            </a:r>
            <a:r>
              <a:rPr lang="en-US" b="1" i="1" dirty="0" smtClean="0">
                <a:solidFill>
                  <a:srgbClr val="004821"/>
                </a:solidFill>
              </a:rPr>
              <a:t>)</a:t>
            </a:r>
          </a:p>
          <a:p>
            <a:r>
              <a:rPr lang="en-ZA" dirty="0" smtClean="0"/>
              <a:t>It </a:t>
            </a:r>
            <a:r>
              <a:rPr lang="en-ZA" dirty="0" smtClean="0"/>
              <a:t>is an abomination to </a:t>
            </a:r>
            <a:r>
              <a:rPr lang="he-IL" dirty="0" smtClean="0"/>
              <a:t>יהוה</a:t>
            </a:r>
            <a:r>
              <a:rPr lang="en-ZA" dirty="0" smtClean="0"/>
              <a:t> </a:t>
            </a:r>
            <a:r>
              <a:rPr lang="en-ZA" dirty="0" smtClean="0"/>
              <a:t>to deviate from the order that He has set for His creation. </a:t>
            </a:r>
            <a:endParaRPr lang="en-ZA" dirty="0" smtClean="0"/>
          </a:p>
          <a:p>
            <a:r>
              <a:rPr lang="en-ZA" dirty="0" smtClean="0">
                <a:solidFill>
                  <a:srgbClr val="002060"/>
                </a:solidFill>
              </a:rPr>
              <a:t>Illicit </a:t>
            </a:r>
            <a:r>
              <a:rPr lang="en-ZA" dirty="0" smtClean="0">
                <a:solidFill>
                  <a:srgbClr val="002060"/>
                </a:solidFill>
              </a:rPr>
              <a:t>mixtures are associated with the 7th commandment, the law against adultery. What </a:t>
            </a:r>
            <a:r>
              <a:rPr lang="en-ZA" dirty="0" smtClean="0">
                <a:solidFill>
                  <a:srgbClr val="002060"/>
                </a:solidFill>
              </a:rPr>
              <a:t>is adultery</a:t>
            </a:r>
            <a:r>
              <a:rPr lang="en-ZA" dirty="0" smtClean="0">
                <a:solidFill>
                  <a:srgbClr val="002060"/>
                </a:solidFill>
              </a:rPr>
              <a:t>? It is simply an illicit mixture</a:t>
            </a:r>
            <a:r>
              <a:rPr lang="en-ZA" dirty="0" smtClean="0">
                <a:solidFill>
                  <a:srgbClr val="002060"/>
                </a:solidFill>
              </a:rPr>
              <a:t>!</a:t>
            </a:r>
          </a:p>
          <a:p>
            <a:r>
              <a:rPr lang="en-ZA" dirty="0" smtClean="0">
                <a:solidFill>
                  <a:srgbClr val="002060"/>
                </a:solidFill>
              </a:rPr>
              <a:t>Anytime </a:t>
            </a:r>
            <a:r>
              <a:rPr lang="en-ZA" dirty="0" smtClean="0">
                <a:solidFill>
                  <a:srgbClr val="002060"/>
                </a:solidFill>
              </a:rPr>
              <a:t>we have a mixture of the pure with </a:t>
            </a:r>
            <a:r>
              <a:rPr lang="en-ZA" dirty="0" smtClean="0">
                <a:solidFill>
                  <a:srgbClr val="002060"/>
                </a:solidFill>
              </a:rPr>
              <a:t>the impure</a:t>
            </a:r>
            <a:r>
              <a:rPr lang="en-ZA" dirty="0" smtClean="0">
                <a:solidFill>
                  <a:srgbClr val="002060"/>
                </a:solidFill>
              </a:rPr>
              <a:t>, or the holy with the unholy, we have an illicit mixture that physically demonstrates </a:t>
            </a:r>
            <a:r>
              <a:rPr lang="en-ZA" dirty="0" smtClean="0">
                <a:solidFill>
                  <a:srgbClr val="002060"/>
                </a:solidFill>
              </a:rPr>
              <a:t>a spiritual </a:t>
            </a:r>
            <a:r>
              <a:rPr lang="en-ZA" dirty="0" smtClean="0">
                <a:solidFill>
                  <a:srgbClr val="002060"/>
                </a:solidFill>
              </a:rPr>
              <a:t>principle. It’s in obeying the physical commandment that we learn the </a:t>
            </a:r>
            <a:r>
              <a:rPr lang="en-ZA" dirty="0" smtClean="0">
                <a:solidFill>
                  <a:srgbClr val="002060"/>
                </a:solidFill>
              </a:rPr>
              <a:t>spiritual principle</a:t>
            </a:r>
            <a:r>
              <a:rPr lang="en-ZA" dirty="0" smtClean="0">
                <a:solidFill>
                  <a:srgbClr val="002060"/>
                </a:solidFill>
              </a:rPr>
              <a:t>.</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pic>
        <p:nvPicPr>
          <p:cNvPr id="8" name="Picture 7" descr="crossdresserjpg.jpg"/>
          <p:cNvPicPr>
            <a:picLocks noChangeAspect="1"/>
          </p:cNvPicPr>
          <p:nvPr/>
        </p:nvPicPr>
        <p:blipFill>
          <a:blip r:embed="rId2" cstate="print"/>
          <a:stretch>
            <a:fillRect/>
          </a:stretch>
        </p:blipFill>
        <p:spPr>
          <a:xfrm>
            <a:off x="637084" y="548680"/>
            <a:ext cx="2442457" cy="3672408"/>
          </a:xfrm>
          <a:prstGeom prst="rect">
            <a:avLst/>
          </a:prstGeom>
          <a:ln>
            <a:noFill/>
          </a:ln>
          <a:effectLst>
            <a:outerShdw blurRad="292100" dist="139700" dir="2700000" algn="tl" rotWithShape="0">
              <a:srgbClr val="333333">
                <a:alpha val="65000"/>
              </a:srgbClr>
            </a:outerShdw>
          </a:effectLst>
        </p:spPr>
      </p:pic>
      <p:sp>
        <p:nvSpPr>
          <p:cNvPr id="51202" name="AutoShape 2" descr="http://www.google.co.za/url?sa=i&amp;source=images&amp;cd=&amp;docid=aXnhqKFMQXJp7M&amp;tbnid=lHnvjnTy0evf7M:&amp;ved=0CAUQjBw&amp;url=http%3A%2F%2Fasknat.org%2Fwp-content%2Fuploads%2F2009%2F07%2Fcross-dressing-joe-francis.jpeg&amp;ei=exokU9SKBsWShgeg9IGQCQ&amp;psig=AFQjCNFPFQZFjiXS1l6iKd2SfY3KIdt0Og&amp;ust=1394961403195007"/>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ZA"/>
          </a:p>
        </p:txBody>
      </p:sp>
      <p:pic>
        <p:nvPicPr>
          <p:cNvPr id="7" name="Picture 6" descr="cross-dressing-joe-francis.jpg"/>
          <p:cNvPicPr>
            <a:picLocks noChangeAspect="1"/>
          </p:cNvPicPr>
          <p:nvPr/>
        </p:nvPicPr>
        <p:blipFill>
          <a:blip r:embed="rId3" cstate="print"/>
          <a:stretch>
            <a:fillRect/>
          </a:stretch>
        </p:blipFill>
        <p:spPr>
          <a:xfrm>
            <a:off x="5821660" y="836712"/>
            <a:ext cx="3322340" cy="2657872"/>
          </a:xfrm>
          <a:prstGeom prst="rect">
            <a:avLst/>
          </a:prstGeom>
          <a:ln>
            <a:noFill/>
          </a:ln>
          <a:effectLst>
            <a:outerShdw blurRad="292100" dist="139700" dir="2700000" algn="tl" rotWithShape="0">
              <a:srgbClr val="333333">
                <a:alpha val="65000"/>
              </a:srgbClr>
            </a:outerShdw>
          </a:effectLst>
        </p:spPr>
      </p:pic>
      <p:pic>
        <p:nvPicPr>
          <p:cNvPr id="6" name="Picture 5" descr="tyqwynpd71.jpg"/>
          <p:cNvPicPr>
            <a:picLocks noChangeAspect="1"/>
          </p:cNvPicPr>
          <p:nvPr/>
        </p:nvPicPr>
        <p:blipFill>
          <a:blip r:embed="rId4" cstate="print"/>
          <a:srcRect l="8794" t="7852" r="8288" b="5775"/>
          <a:stretch>
            <a:fillRect/>
          </a:stretch>
        </p:blipFill>
        <p:spPr>
          <a:xfrm>
            <a:off x="2221260" y="2636912"/>
            <a:ext cx="4752528" cy="396044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xit" presetSubtype="10" fill="hold" nodeType="clickEffect">
                                  <p:stCondLst>
                                    <p:cond delay="0"/>
                                  </p:stCondLst>
                                  <p:childTnLst>
                                    <p:animEffect transition="out" filter="checkerboard(across)">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par>
                                <p:cTn id="19" presetID="5" presetClass="exit" presetSubtype="10" fill="hold" nodeType="withEffect">
                                  <p:stCondLst>
                                    <p:cond delay="0"/>
                                  </p:stCondLst>
                                  <p:childTnLst>
                                    <p:animEffect transition="out" filter="checkerboard(across)">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par>
                                <p:cTn id="22" presetID="5" presetClass="exit" presetSubtype="10" fill="hold" nodeType="withEffect">
                                  <p:stCondLst>
                                    <p:cond delay="0"/>
                                  </p:stCondLst>
                                  <p:childTnLst>
                                    <p:animEffect transition="out" filter="checkerboard(across)">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5" presetClass="entr" presetSubtype="1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heckerboard(across)">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DEFILING THE FIELD</a:t>
            </a:r>
            <a:endParaRPr lang="en-ZA" dirty="0"/>
          </a:p>
        </p:txBody>
      </p:sp>
      <p:sp>
        <p:nvSpPr>
          <p:cNvPr id="3" name="Content Placeholder 2"/>
          <p:cNvSpPr>
            <a:spLocks noGrp="1"/>
          </p:cNvSpPr>
          <p:nvPr>
            <p:ph idx="1"/>
          </p:nvPr>
        </p:nvSpPr>
        <p:spPr/>
        <p:txBody>
          <a:bodyPr>
            <a:normAutofit fontScale="85000" lnSpcReduction="10000"/>
          </a:bodyPr>
          <a:lstStyle/>
          <a:p>
            <a:pPr algn="ctr">
              <a:lnSpc>
                <a:spcPts val="2200"/>
              </a:lnSpc>
            </a:pPr>
            <a:r>
              <a:rPr lang="en-ZA" sz="2600" i="1" dirty="0" smtClean="0">
                <a:solidFill>
                  <a:srgbClr val="004821"/>
                </a:solidFill>
              </a:rPr>
              <a:t>“Do not sow your vineyard with different kinds of seed, lest the yield of the seed which you have sown and the fruit of your vineyard be defiled. </a:t>
            </a:r>
            <a:r>
              <a:rPr lang="en-ZA" sz="2600" b="1" i="1" dirty="0" smtClean="0">
                <a:solidFill>
                  <a:srgbClr val="004821"/>
                </a:solidFill>
              </a:rPr>
              <a:t>(</a:t>
            </a:r>
            <a:r>
              <a:rPr lang="en-ZA" sz="2600" b="1" i="1" dirty="0" smtClean="0">
                <a:solidFill>
                  <a:srgbClr val="004821"/>
                </a:solidFill>
              </a:rPr>
              <a:t>Deuteronomy </a:t>
            </a:r>
            <a:r>
              <a:rPr lang="en-ZA" sz="2600" b="1" i="1" dirty="0" smtClean="0">
                <a:solidFill>
                  <a:srgbClr val="004821"/>
                </a:solidFill>
              </a:rPr>
              <a:t>22:9)</a:t>
            </a:r>
            <a:endParaRPr lang="en-ZA" sz="2600" b="1" i="1" dirty="0" smtClean="0">
              <a:solidFill>
                <a:srgbClr val="004821"/>
              </a:solidFill>
            </a:endParaRPr>
          </a:p>
          <a:p>
            <a:pPr>
              <a:lnSpc>
                <a:spcPts val="2200"/>
              </a:lnSpc>
            </a:pPr>
            <a:r>
              <a:rPr lang="en-ZA" sz="2600" dirty="0" smtClean="0"/>
              <a:t>The first law forbids the sowing of different seeds in a vineyard. When different plant </a:t>
            </a:r>
            <a:r>
              <a:rPr lang="en-ZA" sz="2600" dirty="0" smtClean="0"/>
              <a:t>species are </a:t>
            </a:r>
            <a:r>
              <a:rPr lang="en-ZA" sz="2600" dirty="0" smtClean="0"/>
              <a:t>planted in close proximity to each other, their roots intermingle and each </a:t>
            </a:r>
            <a:r>
              <a:rPr lang="en-ZA" sz="2600" dirty="0" smtClean="0"/>
              <a:t>derives nourishment </a:t>
            </a:r>
            <a:r>
              <a:rPr lang="en-ZA" sz="2600" dirty="0" smtClean="0"/>
              <a:t>from the other. The result is a hybrid – a plant that has integrated into itself </a:t>
            </a:r>
            <a:r>
              <a:rPr lang="en-ZA" sz="2600" dirty="0" smtClean="0"/>
              <a:t>the characteristics </a:t>
            </a:r>
            <a:r>
              <a:rPr lang="en-ZA" sz="2600" dirty="0" smtClean="0"/>
              <a:t>of another species. The SEED has been intrinsically altered…perhaps its taste</a:t>
            </a:r>
            <a:r>
              <a:rPr lang="en-ZA" sz="2600" dirty="0" smtClean="0"/>
              <a:t>, texture</a:t>
            </a:r>
            <a:r>
              <a:rPr lang="en-ZA" sz="2600" dirty="0" smtClean="0"/>
              <a:t>, and other qualities affected by the fact that it shared soil with a different species. If </a:t>
            </a:r>
            <a:r>
              <a:rPr lang="en-ZA" sz="2600" dirty="0" smtClean="0"/>
              <a:t>we mix </a:t>
            </a:r>
            <a:r>
              <a:rPr lang="en-ZA" sz="2600" dirty="0" smtClean="0"/>
              <a:t>the seed, the fruit we produce will not become the true </a:t>
            </a:r>
            <a:r>
              <a:rPr lang="en-ZA" sz="2600" i="1" dirty="0" smtClean="0"/>
              <a:t>“wine” </a:t>
            </a:r>
            <a:r>
              <a:rPr lang="en-ZA" sz="2600" dirty="0" smtClean="0"/>
              <a:t>of </a:t>
            </a:r>
            <a:r>
              <a:rPr lang="he-IL" sz="2600" dirty="0" smtClean="0"/>
              <a:t>יהוה</a:t>
            </a:r>
            <a:r>
              <a:rPr lang="en-ZA" sz="2600" dirty="0" smtClean="0"/>
              <a:t>. </a:t>
            </a:r>
            <a:r>
              <a:rPr lang="he-IL" sz="2600" dirty="0" smtClean="0"/>
              <a:t>יהוה </a:t>
            </a:r>
            <a:r>
              <a:rPr lang="en-ZA" sz="2600" dirty="0" smtClean="0"/>
              <a:t> has a vineyard, that must not be defiled: </a:t>
            </a:r>
            <a:endParaRPr lang="en-ZA" sz="2600" dirty="0" smtClean="0"/>
          </a:p>
          <a:p>
            <a:pPr algn="ctr">
              <a:lnSpc>
                <a:spcPts val="2200"/>
              </a:lnSpc>
            </a:pPr>
            <a:r>
              <a:rPr lang="en-ZA" sz="2600" i="1" dirty="0" smtClean="0">
                <a:solidFill>
                  <a:srgbClr val="004821"/>
                </a:solidFill>
              </a:rPr>
              <a:t>For the vineyard of </a:t>
            </a:r>
            <a:r>
              <a:rPr lang="he-IL" sz="2600" i="1" dirty="0" smtClean="0">
                <a:solidFill>
                  <a:srgbClr val="004821"/>
                </a:solidFill>
              </a:rPr>
              <a:t>יהוה</a:t>
            </a:r>
            <a:r>
              <a:rPr lang="en-ZA" sz="2600" i="1" dirty="0" smtClean="0">
                <a:solidFill>
                  <a:srgbClr val="004821"/>
                </a:solidFill>
              </a:rPr>
              <a:t> of hosts is the house of </a:t>
            </a:r>
            <a:r>
              <a:rPr lang="en-ZA" sz="2600" i="1" dirty="0" err="1" smtClean="0">
                <a:solidFill>
                  <a:srgbClr val="004821"/>
                </a:solidFill>
              </a:rPr>
              <a:t>Yisra’ĕl</a:t>
            </a:r>
            <a:r>
              <a:rPr lang="en-ZA" sz="2600" i="1" dirty="0" smtClean="0">
                <a:solidFill>
                  <a:srgbClr val="004821"/>
                </a:solidFill>
              </a:rPr>
              <a:t>, and the man of </a:t>
            </a:r>
            <a:r>
              <a:rPr lang="en-ZA" sz="2600" i="1" dirty="0" err="1" smtClean="0">
                <a:solidFill>
                  <a:srgbClr val="004821"/>
                </a:solidFill>
              </a:rPr>
              <a:t>Yehuḏah</a:t>
            </a:r>
            <a:r>
              <a:rPr lang="en-ZA" sz="2600" i="1" dirty="0" smtClean="0">
                <a:solidFill>
                  <a:srgbClr val="004821"/>
                </a:solidFill>
              </a:rPr>
              <a:t> is His pleasant plant. He looked for right-ruling</a:t>
            </a:r>
            <a:r>
              <a:rPr lang="en-ZA" sz="2600" b="1" i="1" dirty="0" smtClean="0">
                <a:solidFill>
                  <a:srgbClr val="004821"/>
                </a:solidFill>
              </a:rPr>
              <a:t>, </a:t>
            </a:r>
            <a:r>
              <a:rPr lang="en-ZA" sz="2600" b="1" i="1" dirty="0" smtClean="0">
                <a:solidFill>
                  <a:srgbClr val="004821"/>
                </a:solidFill>
              </a:rPr>
              <a:t>..</a:t>
            </a:r>
            <a:r>
              <a:rPr lang="en-US" sz="2600" b="1" i="1" dirty="0" smtClean="0">
                <a:solidFill>
                  <a:srgbClr val="004821"/>
                </a:solidFill>
              </a:rPr>
              <a:t>(</a:t>
            </a:r>
            <a:r>
              <a:rPr lang="en-US" sz="2600" b="1" i="1" dirty="0" smtClean="0">
                <a:solidFill>
                  <a:srgbClr val="004821"/>
                </a:solidFill>
              </a:rPr>
              <a:t>Isaiah 5:7</a:t>
            </a:r>
            <a:r>
              <a:rPr lang="en-US" sz="2600" b="1" i="1" dirty="0" smtClean="0">
                <a:solidFill>
                  <a:srgbClr val="004821"/>
                </a:solidFill>
              </a:rPr>
              <a:t>)</a:t>
            </a:r>
          </a:p>
          <a:p>
            <a:pPr>
              <a:lnSpc>
                <a:spcPts val="2200"/>
              </a:lnSpc>
            </a:pPr>
            <a:r>
              <a:rPr lang="en-ZA" sz="2600" dirty="0" smtClean="0"/>
              <a:t>Luke 8:11 tells us that the seed is the Word of </a:t>
            </a:r>
            <a:r>
              <a:rPr lang="he-IL" sz="2600" dirty="0" smtClean="0"/>
              <a:t>יהוה</a:t>
            </a:r>
            <a:r>
              <a:rPr lang="en-ZA" sz="2600" dirty="0" smtClean="0"/>
              <a:t>. </a:t>
            </a:r>
            <a:r>
              <a:rPr lang="en-ZA" sz="2600" dirty="0" smtClean="0"/>
              <a:t>Therefore, it is very easy to understand </a:t>
            </a:r>
            <a:r>
              <a:rPr lang="en-ZA" sz="2600" dirty="0" smtClean="0"/>
              <a:t>that the </a:t>
            </a:r>
            <a:r>
              <a:rPr lang="en-ZA" sz="2600" dirty="0" smtClean="0"/>
              <a:t>Almighty wants no mixing of His Word with any other word in His vineyard, Israel!</a:t>
            </a:r>
            <a:endParaRPr lang="en-US" sz="2600" i="1" dirty="0" smtClean="0">
              <a:solidFill>
                <a:srgbClr val="004821"/>
              </a:solidFill>
            </a:endParaRPr>
          </a:p>
          <a:p>
            <a:endParaRPr lang="en-US" dirty="0" smtClean="0"/>
          </a:p>
          <a:p>
            <a:endParaRPr lang="en-ZA" dirty="0" smtClean="0"/>
          </a:p>
          <a:p>
            <a:endParaRPr lang="en-ZA" dirty="0"/>
          </a:p>
        </p:txBody>
      </p:sp>
      <p:sp>
        <p:nvSpPr>
          <p:cNvPr id="4" name="Slide Number Placeholder 3"/>
          <p:cNvSpPr>
            <a:spLocks noGrp="1"/>
          </p:cNvSpPr>
          <p:nvPr>
            <p:ph type="sldNum" sz="quarter" idx="12"/>
          </p:nvPr>
        </p:nvSpPr>
        <p:spPr>
          <a:xfrm>
            <a:off x="6444208" y="6309320"/>
            <a:ext cx="2133600" cy="365125"/>
          </a:xfrm>
        </p:spPr>
        <p:txBody>
          <a:bodyPr/>
          <a:lstStyle/>
          <a:p>
            <a:pPr>
              <a:defRPr/>
            </a:pPr>
            <a:fld id="{715B7D16-8FAD-4D2D-B977-107333E7495D}" type="slidenum">
              <a:rPr lang="en-ZA" smtClean="0"/>
              <a:pPr>
                <a:defRPr/>
              </a:pPr>
              <a:t>28</a:t>
            </a:fld>
            <a:endParaRPr lang="en-Z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XO AND DONKEY</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i="1" dirty="0" smtClean="0">
                <a:solidFill>
                  <a:srgbClr val="004821"/>
                </a:solidFill>
              </a:rPr>
              <a:t>“Do not plough with an ox and a donkey together. </a:t>
            </a:r>
            <a:r>
              <a:rPr lang="en-ZA" sz="8800" b="1" i="1" dirty="0" smtClean="0">
                <a:solidFill>
                  <a:srgbClr val="004821"/>
                </a:solidFill>
              </a:rPr>
              <a:t>(Deut 22:10)</a:t>
            </a:r>
          </a:p>
          <a:p>
            <a:pPr>
              <a:lnSpc>
                <a:spcPts val="2100"/>
              </a:lnSpc>
            </a:pPr>
            <a:r>
              <a:rPr lang="en-ZA" sz="8800" dirty="0" smtClean="0"/>
              <a:t>These animals will have to alter their WALK in order to </a:t>
            </a:r>
            <a:r>
              <a:rPr lang="en-ZA" sz="8800" dirty="0" err="1" smtClean="0"/>
              <a:t>plow</a:t>
            </a:r>
            <a:r>
              <a:rPr lang="en-ZA" sz="8800" dirty="0" smtClean="0"/>
              <a:t> the field together and this is what  </a:t>
            </a:r>
            <a:r>
              <a:rPr lang="he-IL" sz="8800" dirty="0" smtClean="0"/>
              <a:t>יהושע</a:t>
            </a:r>
            <a:r>
              <a:rPr lang="en-ZA" sz="8800" dirty="0" smtClean="0"/>
              <a:t> was referring to when He said:</a:t>
            </a:r>
          </a:p>
          <a:p>
            <a:pPr algn="ctr">
              <a:lnSpc>
                <a:spcPts val="2100"/>
              </a:lnSpc>
            </a:pPr>
            <a:r>
              <a:rPr lang="en-ZA" sz="8800" i="1" dirty="0" smtClean="0">
                <a:solidFill>
                  <a:srgbClr val="004821"/>
                </a:solidFill>
              </a:rPr>
              <a:t>“Come to Me, all you who labour and are burdened, and I shall give you rest. “Take My yoke upon you and learn from Me, for I am meek and humble in heart, and you shall find rest for your beings. “For My yoke is gentle and My burden is light.” </a:t>
            </a:r>
            <a:r>
              <a:rPr lang="en-ZA" sz="8800" b="1" i="1" dirty="0" smtClean="0">
                <a:solidFill>
                  <a:srgbClr val="004821"/>
                </a:solidFill>
              </a:rPr>
              <a:t>(Matthew 11:28-30)</a:t>
            </a:r>
          </a:p>
          <a:p>
            <a:pPr>
              <a:lnSpc>
                <a:spcPts val="2100"/>
              </a:lnSpc>
            </a:pPr>
            <a:r>
              <a:rPr lang="en-ZA" sz="8800" dirty="0" smtClean="0"/>
              <a:t>The ox and the donkey are also a picture of mixing the clean with the unclean. The ox is the highest form of offering, while a donkey is associated with the world. Paul elaborates on this idea:</a:t>
            </a:r>
          </a:p>
          <a:p>
            <a:pPr algn="ctr">
              <a:lnSpc>
                <a:spcPts val="2100"/>
              </a:lnSpc>
            </a:pPr>
            <a:r>
              <a:rPr lang="en-ZA" sz="8800" i="1" dirty="0" smtClean="0">
                <a:solidFill>
                  <a:srgbClr val="004821"/>
                </a:solidFill>
              </a:rPr>
              <a:t>And what agreement has Messiah with </a:t>
            </a:r>
            <a:r>
              <a:rPr lang="en-ZA" sz="8800" i="1" dirty="0" err="1" smtClean="0">
                <a:solidFill>
                  <a:srgbClr val="004821"/>
                </a:solidFill>
              </a:rPr>
              <a:t>Beliyaʽal</a:t>
            </a:r>
            <a:r>
              <a:rPr lang="en-ZA" sz="8800" i="1" dirty="0" smtClean="0">
                <a:solidFill>
                  <a:srgbClr val="004821"/>
                </a:solidFill>
              </a:rPr>
              <a:t>? Or what part does a believer have with an unbeliever? And what union has the Dwelling Place of Elohim with idols? For you are a Dwelling Place of the living Elohim, as Elohim has said, “I shall dwell in them and walk among them, and I shall be their Elohim, and they shall be My people.” Therefore, “Come out from among them and be separate, says </a:t>
            </a:r>
            <a:r>
              <a:rPr lang="he-IL" sz="8800" i="1" dirty="0" smtClean="0">
                <a:solidFill>
                  <a:srgbClr val="004821"/>
                </a:solidFill>
              </a:rPr>
              <a:t>יהוה</a:t>
            </a:r>
            <a:r>
              <a:rPr lang="en-ZA" sz="8800" i="1" dirty="0" smtClean="0">
                <a:solidFill>
                  <a:srgbClr val="004821"/>
                </a:solidFill>
              </a:rPr>
              <a:t>, and do not touch what is unclean, and I shall receive you. </a:t>
            </a:r>
            <a:r>
              <a:rPr lang="en-US" sz="8800" b="1" i="1" dirty="0" smtClean="0">
                <a:solidFill>
                  <a:srgbClr val="004821"/>
                </a:solidFill>
              </a:rPr>
              <a:t>(2 Corinthians 6:15-17)</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 KI’ TETZE “</a:t>
            </a:r>
            <a:r>
              <a:rPr lang="en-ZA" i="1" dirty="0" smtClean="0"/>
              <a:t>WHEN YOU GO OUT</a:t>
            </a:r>
            <a:r>
              <a:rPr lang="en-ZA" dirty="0" smtClean="0"/>
              <a:t>”</a:t>
            </a:r>
            <a:endParaRPr lang="en-ZA" i="1" dirty="0"/>
          </a:p>
        </p:txBody>
      </p:sp>
      <p:sp>
        <p:nvSpPr>
          <p:cNvPr id="5" name="Subtitle 4"/>
          <p:cNvSpPr>
            <a:spLocks noGrp="1"/>
          </p:cNvSpPr>
          <p:nvPr>
            <p:ph type="subTitle" idx="1"/>
          </p:nvPr>
        </p:nvSpPr>
        <p:spPr>
          <a:xfrm>
            <a:off x="323528" y="5445224"/>
            <a:ext cx="8496944" cy="1412776"/>
          </a:xfrm>
        </p:spPr>
        <p:txBody>
          <a:bodyPr>
            <a:noAutofit/>
          </a:bodyPr>
          <a:lstStyle/>
          <a:p>
            <a:pPr>
              <a:lnSpc>
                <a:spcPts val="2300"/>
              </a:lnSpc>
            </a:pPr>
            <a:r>
              <a:rPr lang="en-ZA" sz="2800" b="1" dirty="0" smtClean="0"/>
              <a:t>TORAH:  </a:t>
            </a:r>
            <a:r>
              <a:rPr lang="en-ZA" sz="2800" b="0" dirty="0" smtClean="0"/>
              <a:t>Deuteronomy 21:10–25:19</a:t>
            </a:r>
          </a:p>
          <a:p>
            <a:pPr>
              <a:lnSpc>
                <a:spcPts val="2300"/>
              </a:lnSpc>
            </a:pPr>
            <a:r>
              <a:rPr lang="en-ZA" sz="2800" b="1" dirty="0" smtClean="0"/>
              <a:t>HAFTORAH: </a:t>
            </a:r>
            <a:r>
              <a:rPr lang="en-ZA" sz="2800" dirty="0" smtClean="0"/>
              <a:t> </a:t>
            </a:r>
            <a:r>
              <a:rPr lang="en-ZA" sz="2800" b="0" dirty="0" smtClean="0"/>
              <a:t>Isaiah 54:1-10</a:t>
            </a:r>
          </a:p>
          <a:p>
            <a:pPr>
              <a:lnSpc>
                <a:spcPts val="2300"/>
              </a:lnSpc>
            </a:pPr>
            <a:r>
              <a:rPr lang="en-ZA" sz="2800" b="1" dirty="0" smtClean="0"/>
              <a:t>B’RIT CHADASHAH: </a:t>
            </a:r>
            <a:r>
              <a:rPr lang="en-ZA" sz="2800" b="0" dirty="0" smtClean="0"/>
              <a:t>1 Corinthians 5:1-5</a:t>
            </a:r>
          </a:p>
          <a:p>
            <a:pPr>
              <a:lnSpc>
                <a:spcPts val="2300"/>
              </a:lnSpc>
            </a:pPr>
            <a:r>
              <a:rPr lang="en-ZA" sz="1600" i="1" dirty="0" smtClean="0">
                <a:solidFill>
                  <a:schemeClr val="accent6">
                    <a:lumMod val="50000"/>
                  </a:schemeClr>
                </a:solidFill>
              </a:rPr>
              <a:t>All references: The Scripture 1998+ unless otherwise noted</a:t>
            </a:r>
            <a:endParaRPr lang="en-ZA" sz="1600" dirty="0" smtClean="0">
              <a:ln w="50800"/>
            </a:endParaRPr>
          </a:p>
          <a:p>
            <a:pPr>
              <a:lnSpc>
                <a:spcPts val="2300"/>
              </a:lnSpc>
            </a:pPr>
            <a:endParaRPr lang="en-ZA" sz="24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7" name="Picture 6" descr="https://staticapp.icpsc.com/icp/loadimage.php/mogile/261268/8057fe9fbc1da6d281f7eac72a3f2ed9/image/jpeg"/>
          <p:cNvPicPr/>
          <p:nvPr/>
        </p:nvPicPr>
        <p:blipFill>
          <a:blip r:embed="rId2" cstate="print"/>
          <a:srcRect/>
          <a:stretch>
            <a:fillRect/>
          </a:stretch>
        </p:blipFill>
        <p:spPr bwMode="auto">
          <a:xfrm>
            <a:off x="1763688" y="1196752"/>
            <a:ext cx="5472608" cy="417646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WOOL AND LINEN</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“Do not put on a garment of different kinds, of wool and linen together. </a:t>
            </a:r>
            <a:r>
              <a:rPr lang="en-ZA" sz="2400" b="1" i="1" dirty="0" smtClean="0">
                <a:solidFill>
                  <a:srgbClr val="004821"/>
                </a:solidFill>
              </a:rPr>
              <a:t>(</a:t>
            </a:r>
            <a:r>
              <a:rPr lang="en-ZA" sz="2400" b="1" i="1" dirty="0" smtClean="0">
                <a:solidFill>
                  <a:srgbClr val="004821"/>
                </a:solidFill>
              </a:rPr>
              <a:t>Deuteronomy 22:11)</a:t>
            </a:r>
          </a:p>
          <a:p>
            <a:r>
              <a:rPr lang="en-ZA" sz="2400" dirty="0" smtClean="0"/>
              <a:t>Josephus offers </a:t>
            </a:r>
            <a:r>
              <a:rPr lang="en-ZA" sz="2400" dirty="0" smtClean="0"/>
              <a:t>the suggestion </a:t>
            </a:r>
            <a:r>
              <a:rPr lang="en-ZA" sz="2400" dirty="0" smtClean="0"/>
              <a:t>that the prohibition relates to the fact that the High Priest wore this combination</a:t>
            </a:r>
            <a:r>
              <a:rPr lang="en-ZA" sz="2400" dirty="0" smtClean="0"/>
              <a:t>; therefore </a:t>
            </a:r>
            <a:r>
              <a:rPr lang="en-ZA" sz="2400" dirty="0" smtClean="0"/>
              <a:t>a similar weave was not to be used by the common man. This is similar to the </a:t>
            </a:r>
            <a:r>
              <a:rPr lang="en-ZA" sz="2400" dirty="0" smtClean="0"/>
              <a:t>holy anointing </a:t>
            </a:r>
            <a:r>
              <a:rPr lang="en-ZA" sz="2400" dirty="0" smtClean="0"/>
              <a:t>oil which was not to be duplicated by the common Israelite</a:t>
            </a:r>
            <a:r>
              <a:rPr lang="en-ZA" sz="2400" dirty="0" smtClean="0"/>
              <a:t>. </a:t>
            </a:r>
            <a:endParaRPr lang="en-ZA" sz="2400" dirty="0" smtClean="0"/>
          </a:p>
          <a:p>
            <a:r>
              <a:rPr lang="en-ZA" sz="2400" dirty="0" smtClean="0"/>
              <a:t>Illicit mixing is the reason why we have strayed so far from the Torah. After the ascension </a:t>
            </a:r>
            <a:r>
              <a:rPr lang="en-ZA" sz="2400" dirty="0" smtClean="0"/>
              <a:t>of </a:t>
            </a:r>
            <a:r>
              <a:rPr lang="he-IL" sz="2400" dirty="0" smtClean="0"/>
              <a:t>יהושע</a:t>
            </a:r>
            <a:r>
              <a:rPr lang="en-ZA" sz="2400" dirty="0" smtClean="0"/>
              <a:t>, </a:t>
            </a:r>
            <a:r>
              <a:rPr lang="en-ZA" sz="2400" dirty="0" smtClean="0"/>
              <a:t>the fledgling congregations began to mix </a:t>
            </a:r>
            <a:r>
              <a:rPr lang="he-IL" sz="2400" dirty="0" smtClean="0"/>
              <a:t>יהוה</a:t>
            </a:r>
            <a:r>
              <a:rPr lang="en-ZA" sz="2400" dirty="0" smtClean="0"/>
              <a:t>’s </a:t>
            </a:r>
            <a:r>
              <a:rPr lang="en-ZA" sz="2400" dirty="0" smtClean="0"/>
              <a:t>Torah with pagan practices. </a:t>
            </a:r>
            <a:r>
              <a:rPr lang="en-ZA" sz="2400" dirty="0" smtClean="0"/>
              <a:t>Very quickly </a:t>
            </a:r>
            <a:r>
              <a:rPr lang="en-ZA" sz="2400" dirty="0" smtClean="0"/>
              <a:t>this led to the abandonment of Shabbat. Pesach </a:t>
            </a:r>
            <a:r>
              <a:rPr lang="en-ZA" sz="2400" dirty="0" smtClean="0"/>
              <a:t>was </a:t>
            </a:r>
            <a:r>
              <a:rPr lang="en-ZA" sz="2400" dirty="0" smtClean="0"/>
              <a:t>replaced by </a:t>
            </a:r>
            <a:r>
              <a:rPr lang="en-ZA" sz="2400" dirty="0" smtClean="0"/>
              <a:t>Easter worship </a:t>
            </a:r>
            <a:r>
              <a:rPr lang="en-ZA" sz="2400" dirty="0" smtClean="0"/>
              <a:t>and the birth of the Messiah became associated with a variety of pagan rituals </a:t>
            </a:r>
            <a:r>
              <a:rPr lang="en-ZA" sz="2400" dirty="0" smtClean="0"/>
              <a:t>centered on </a:t>
            </a:r>
            <a:r>
              <a:rPr lang="en-ZA" sz="2400" dirty="0" smtClean="0"/>
              <a:t>the sun and the winter solstice. Today, many believers desire to rid themselves of the </a:t>
            </a:r>
            <a:r>
              <a:rPr lang="en-ZA" sz="2400" dirty="0" smtClean="0"/>
              <a:t>mixing that </a:t>
            </a:r>
            <a:r>
              <a:rPr lang="en-ZA" sz="2400" dirty="0" smtClean="0"/>
              <a:t>we have </a:t>
            </a:r>
            <a:r>
              <a:rPr lang="en-ZA" sz="2400" i="1" dirty="0" smtClean="0"/>
              <a:t>“inherited” </a:t>
            </a:r>
            <a:r>
              <a:rPr lang="en-ZA" sz="2400" dirty="0" smtClean="0"/>
              <a:t>and become obedient to the concept of holiness:</a:t>
            </a:r>
          </a:p>
          <a:p>
            <a:pPr algn="ctr"/>
            <a:r>
              <a:rPr lang="en-ZA" sz="2400" i="1" dirty="0" smtClean="0">
                <a:solidFill>
                  <a:srgbClr val="004821"/>
                </a:solidFill>
              </a:rPr>
              <a:t>as obedient children, not conforming yourselves to the former lusts in your ignorance, instead, as the One who called you is set-apart, so you also should become set-apart in all behaviour, because it has been written, “Be set-apart, for I am set-apart.” </a:t>
            </a:r>
            <a:r>
              <a:rPr lang="en-ZA" sz="2400" b="1" i="1" dirty="0" smtClean="0">
                <a:solidFill>
                  <a:srgbClr val="004821"/>
                </a:solidFill>
              </a:rPr>
              <a:t>(</a:t>
            </a:r>
            <a:r>
              <a:rPr lang="en-ZA" sz="2400" b="1" i="1" dirty="0" smtClean="0">
                <a:solidFill>
                  <a:srgbClr val="004821"/>
                </a:solidFill>
              </a:rPr>
              <a:t>1 Peter 1:14-16)</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IF YOU GO TO WAR</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“When you go out to fight against your enemies, and </a:t>
            </a:r>
            <a:r>
              <a:rPr lang="he-IL" sz="2600" i="1" dirty="0" smtClean="0">
                <a:solidFill>
                  <a:srgbClr val="004821"/>
                </a:solidFill>
              </a:rPr>
              <a:t>יהוה</a:t>
            </a:r>
            <a:r>
              <a:rPr lang="en-ZA" sz="2600" i="1" dirty="0" smtClean="0">
                <a:solidFill>
                  <a:srgbClr val="004821"/>
                </a:solidFill>
              </a:rPr>
              <a:t> your Elohim shall give them into your hand, and you shall take them captive</a:t>
            </a:r>
            <a:r>
              <a:rPr lang="en-ZA" sz="2600" b="1" i="1" dirty="0" smtClean="0">
                <a:solidFill>
                  <a:srgbClr val="004821"/>
                </a:solidFill>
              </a:rPr>
              <a:t>, </a:t>
            </a:r>
            <a:r>
              <a:rPr lang="en-US" sz="2600" b="1" i="1" dirty="0" smtClean="0">
                <a:solidFill>
                  <a:srgbClr val="004821"/>
                </a:solidFill>
              </a:rPr>
              <a:t>(</a:t>
            </a:r>
            <a:r>
              <a:rPr lang="en-US" sz="2600" b="1" i="1" dirty="0" smtClean="0">
                <a:solidFill>
                  <a:srgbClr val="004821"/>
                </a:solidFill>
              </a:rPr>
              <a:t>Deuteronomy 21:10)</a:t>
            </a:r>
          </a:p>
          <a:p>
            <a:r>
              <a:rPr lang="en-ZA" sz="2600" i="1" dirty="0" smtClean="0"/>
              <a:t>“</a:t>
            </a:r>
            <a:r>
              <a:rPr lang="en-ZA" sz="2600" i="1" dirty="0" err="1" smtClean="0"/>
              <a:t>Ki</a:t>
            </a:r>
            <a:r>
              <a:rPr lang="en-ZA" sz="2600" i="1" dirty="0" smtClean="0"/>
              <a:t>” </a:t>
            </a:r>
            <a:r>
              <a:rPr lang="en-ZA" sz="2600" dirty="0" smtClean="0"/>
              <a:t>or </a:t>
            </a:r>
            <a:r>
              <a:rPr lang="en-ZA" sz="2600" i="1" dirty="0" smtClean="0"/>
              <a:t>“when” </a:t>
            </a:r>
            <a:r>
              <a:rPr lang="en-ZA" sz="2600" dirty="0" smtClean="0"/>
              <a:t>has 4 full pages, with small printing, devoted to it in </a:t>
            </a:r>
            <a:r>
              <a:rPr lang="en-ZA" sz="2600" dirty="0" err="1" smtClean="0"/>
              <a:t>Gesenius</a:t>
            </a:r>
            <a:r>
              <a:rPr lang="en-ZA" sz="2600" dirty="0" smtClean="0"/>
              <a:t> Hebrew-</a:t>
            </a:r>
            <a:r>
              <a:rPr lang="en-ZA" sz="2600" dirty="0" err="1" smtClean="0"/>
              <a:t>Chaldee</a:t>
            </a:r>
            <a:r>
              <a:rPr lang="en-ZA" sz="2600" dirty="0" smtClean="0"/>
              <a:t> Lexicon. However, when used in the context of time, as </a:t>
            </a:r>
            <a:r>
              <a:rPr lang="en-ZA" sz="2600" i="1" dirty="0" smtClean="0"/>
              <a:t>“when” or “then” </a:t>
            </a:r>
            <a:r>
              <a:rPr lang="en-ZA" sz="2600" dirty="0" smtClean="0"/>
              <a:t>it implies that certain things will follow. But, in this context, it also implies the word </a:t>
            </a:r>
            <a:r>
              <a:rPr lang="en-ZA" sz="2600" i="1" dirty="0" smtClean="0"/>
              <a:t>“if”</a:t>
            </a:r>
            <a:r>
              <a:rPr lang="en-ZA" sz="2600" dirty="0" smtClean="0"/>
              <a:t>. It would be like saying, </a:t>
            </a:r>
            <a:r>
              <a:rPr lang="en-ZA" sz="2600" i="1" dirty="0" smtClean="0"/>
              <a:t>“When, and if, you go out…….. then these things will happen, or this will follow”. </a:t>
            </a:r>
            <a:r>
              <a:rPr lang="en-ZA" sz="2600" dirty="0" smtClean="0"/>
              <a:t>It's a foregone conclusion according to </a:t>
            </a:r>
            <a:r>
              <a:rPr lang="he-IL" sz="2600" dirty="0" smtClean="0"/>
              <a:t>יהוה</a:t>
            </a:r>
            <a:r>
              <a:rPr lang="en-ZA" sz="2600" dirty="0" smtClean="0"/>
              <a:t> that victory is theirs and with that the prize. There's something conditional going on here, below the surface, only if we go to war do we get the deliverance. </a:t>
            </a:r>
          </a:p>
          <a:p>
            <a:r>
              <a:rPr lang="en-ZA" sz="2600" dirty="0" smtClean="0"/>
              <a:t>For </a:t>
            </a:r>
            <a:r>
              <a:rPr lang="en-ZA" sz="2600" i="1" dirty="0" smtClean="0"/>
              <a:t>“enemies”, </a:t>
            </a:r>
            <a:r>
              <a:rPr lang="en-ZA" sz="2600" dirty="0" smtClean="0"/>
              <a:t>we have the word </a:t>
            </a:r>
            <a:r>
              <a:rPr lang="en-ZA" sz="2600" i="1" dirty="0" smtClean="0"/>
              <a:t>“</a:t>
            </a:r>
            <a:r>
              <a:rPr lang="en-ZA" sz="2600" i="1" dirty="0" err="1" smtClean="0"/>
              <a:t>oyvechah</a:t>
            </a:r>
            <a:r>
              <a:rPr lang="en-ZA" sz="2600" i="1" dirty="0" smtClean="0"/>
              <a:t>” </a:t>
            </a:r>
            <a:r>
              <a:rPr lang="en-ZA" sz="2600" dirty="0" smtClean="0"/>
              <a:t>which in English is literally </a:t>
            </a:r>
            <a:r>
              <a:rPr lang="en-ZA" sz="2600" i="1" dirty="0" smtClean="0"/>
              <a:t>“adversary”. </a:t>
            </a:r>
            <a:r>
              <a:rPr lang="en-ZA" sz="2600" dirty="0" smtClean="0"/>
              <a:t>So, “</a:t>
            </a:r>
            <a:r>
              <a:rPr lang="en-ZA" sz="2600" i="1" dirty="0" smtClean="0"/>
              <a:t>if we go out to war with the adversary and </a:t>
            </a:r>
            <a:r>
              <a:rPr lang="he-IL" sz="2600" i="1" dirty="0" smtClean="0"/>
              <a:t>יהוה</a:t>
            </a:r>
            <a:r>
              <a:rPr lang="en-ZA" sz="2600" i="1" dirty="0" smtClean="0"/>
              <a:t> our Elohim gives him into our hand and we take his captivity captive….” </a:t>
            </a:r>
          </a:p>
          <a:p>
            <a:pPr algn="ctr"/>
            <a:r>
              <a:rPr lang="en-ZA" sz="2600" i="1" dirty="0" smtClean="0">
                <a:solidFill>
                  <a:srgbClr val="004821"/>
                </a:solidFill>
              </a:rPr>
              <a:t>That is why it says, “When He went up on high, He led captivity captive, and gave gifts to men.” </a:t>
            </a:r>
            <a:r>
              <a:rPr lang="en-ZA" sz="2600" b="1" i="1" dirty="0" smtClean="0">
                <a:solidFill>
                  <a:srgbClr val="004821"/>
                </a:solidFill>
              </a:rPr>
              <a:t>(</a:t>
            </a:r>
            <a:r>
              <a:rPr lang="en-ZA" sz="2600" b="1" i="1" dirty="0" smtClean="0">
                <a:solidFill>
                  <a:srgbClr val="004821"/>
                </a:solidFill>
              </a:rPr>
              <a:t>Ephesians 4:8)</a:t>
            </a:r>
          </a:p>
          <a:p>
            <a:endParaRPr lang="en-ZA" dirty="0" smtClean="0"/>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KI TETZEH</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In the context of going to war </a:t>
            </a:r>
            <a:r>
              <a:rPr lang="en-ZA" dirty="0" err="1" smtClean="0"/>
              <a:t>Ki</a:t>
            </a:r>
            <a:r>
              <a:rPr lang="en-ZA" dirty="0" smtClean="0"/>
              <a:t> </a:t>
            </a:r>
            <a:r>
              <a:rPr lang="en-ZA" dirty="0" err="1" smtClean="0"/>
              <a:t>Tetzeh</a:t>
            </a:r>
            <a:r>
              <a:rPr lang="en-ZA" dirty="0" smtClean="0"/>
              <a:t> appears to be just a list of random instructions leaping very quickly from one topic to the next with no real logical sequence. One detail, however, jumps out when you consider the </a:t>
            </a:r>
            <a:r>
              <a:rPr lang="en-ZA" dirty="0" err="1" smtClean="0"/>
              <a:t>parasha</a:t>
            </a:r>
            <a:r>
              <a:rPr lang="en-ZA" dirty="0" smtClean="0"/>
              <a:t> in its entirety. </a:t>
            </a:r>
            <a:r>
              <a:rPr lang="en-ZA" dirty="0" err="1" smtClean="0"/>
              <a:t>Ki</a:t>
            </a:r>
            <a:r>
              <a:rPr lang="en-ZA" dirty="0" smtClean="0"/>
              <a:t> </a:t>
            </a:r>
            <a:r>
              <a:rPr lang="en-ZA" dirty="0" err="1" smtClean="0"/>
              <a:t>Tetzeh</a:t>
            </a:r>
            <a:r>
              <a:rPr lang="en-ZA" dirty="0" smtClean="0"/>
              <a:t> is about relationships…between men and women, parents and children, employers and employees, lenders and borrowers, and even between humans and animals. The purpose of this grouping of 74 </a:t>
            </a:r>
            <a:r>
              <a:rPr lang="en-ZA" dirty="0" err="1" smtClean="0"/>
              <a:t>mitzvot</a:t>
            </a:r>
            <a:r>
              <a:rPr lang="en-ZA" dirty="0" smtClean="0"/>
              <a:t> (commandments) is to instruct us in the proper and improper ways of conducting ourselves with others in the daily circumstances of life. </a:t>
            </a:r>
          </a:p>
          <a:p>
            <a:pPr>
              <a:lnSpc>
                <a:spcPts val="2100"/>
              </a:lnSpc>
            </a:pPr>
            <a:r>
              <a:rPr lang="en-ZA" dirty="0" err="1" smtClean="0"/>
              <a:t>Ki</a:t>
            </a:r>
            <a:r>
              <a:rPr lang="en-ZA" dirty="0" smtClean="0"/>
              <a:t> </a:t>
            </a:r>
            <a:r>
              <a:rPr lang="en-ZA" dirty="0" err="1" smtClean="0"/>
              <a:t>Tetzeh</a:t>
            </a:r>
            <a:r>
              <a:rPr lang="en-ZA" dirty="0" smtClean="0"/>
              <a:t> has been described as a definition of </a:t>
            </a:r>
            <a:r>
              <a:rPr lang="en-ZA" i="1" dirty="0" smtClean="0"/>
              <a:t>“religious commitment”. </a:t>
            </a:r>
            <a:r>
              <a:rPr lang="en-ZA" dirty="0" smtClean="0"/>
              <a:t>A person who is passionately in </a:t>
            </a:r>
            <a:r>
              <a:rPr lang="en-ZA" i="1" dirty="0" smtClean="0"/>
              <a:t>“love” </a:t>
            </a:r>
            <a:r>
              <a:rPr lang="en-ZA" dirty="0" smtClean="0"/>
              <a:t>with the Creator is not committed to the commandments because they are the </a:t>
            </a:r>
            <a:r>
              <a:rPr lang="en-ZA" i="1" dirty="0" smtClean="0"/>
              <a:t>“law”, </a:t>
            </a:r>
            <a:r>
              <a:rPr lang="en-ZA" dirty="0" smtClean="0"/>
              <a:t>but he is committed to them because the commandments represent the </a:t>
            </a:r>
            <a:r>
              <a:rPr lang="en-ZA" i="1" dirty="0" smtClean="0"/>
              <a:t>“will” </a:t>
            </a:r>
            <a:r>
              <a:rPr lang="en-ZA" dirty="0" smtClean="0"/>
              <a:t>of the Almighty whom he loves. </a:t>
            </a:r>
            <a:r>
              <a:rPr lang="en-ZA" i="1" dirty="0" smtClean="0"/>
              <a:t>“Love” </a:t>
            </a:r>
            <a:r>
              <a:rPr lang="en-ZA" dirty="0" smtClean="0"/>
              <a:t>expresses itself through obedience:</a:t>
            </a:r>
          </a:p>
          <a:p>
            <a:pPr algn="ctr">
              <a:lnSpc>
                <a:spcPts val="2100"/>
              </a:lnSpc>
            </a:pPr>
            <a:r>
              <a:rPr lang="en-ZA" i="1" dirty="0" smtClean="0">
                <a:solidFill>
                  <a:srgbClr val="004821"/>
                </a:solidFill>
              </a:rPr>
              <a:t>... </a:t>
            </a:r>
            <a:r>
              <a:rPr lang="en-ZA" i="1" dirty="0" smtClean="0">
                <a:solidFill>
                  <a:srgbClr val="004821"/>
                </a:solidFill>
              </a:rPr>
              <a:t>to those who love Me and guard My commands. </a:t>
            </a:r>
            <a:r>
              <a:rPr lang="en-ZA" b="1" i="1" dirty="0" smtClean="0">
                <a:solidFill>
                  <a:srgbClr val="004821"/>
                </a:solidFill>
              </a:rPr>
              <a:t>(</a:t>
            </a:r>
            <a:r>
              <a:rPr lang="en-ZA" b="1" i="1" dirty="0" smtClean="0">
                <a:solidFill>
                  <a:srgbClr val="004821"/>
                </a:solidFill>
              </a:rPr>
              <a:t>Deuteronomy 5:10)</a:t>
            </a:r>
          </a:p>
          <a:p>
            <a:pPr algn="ctr">
              <a:lnSpc>
                <a:spcPts val="2100"/>
              </a:lnSpc>
            </a:pPr>
            <a:r>
              <a:rPr lang="en-ZA" i="1" dirty="0" smtClean="0">
                <a:solidFill>
                  <a:srgbClr val="004821"/>
                </a:solidFill>
              </a:rPr>
              <a:t>"</a:t>
            </a:r>
            <a:r>
              <a:rPr lang="en-ZA" i="1" dirty="0" smtClean="0">
                <a:solidFill>
                  <a:srgbClr val="004821"/>
                </a:solidFill>
              </a:rPr>
              <a:t> “If you love Me, you shall guard My commands</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John 14:15</a:t>
            </a:r>
            <a:r>
              <a:rPr lang="en-ZA" b="1" i="1" dirty="0" smtClean="0">
                <a:solidFill>
                  <a:srgbClr val="004821"/>
                </a:solidFill>
              </a:rPr>
              <a:t>)</a:t>
            </a:r>
            <a:endParaRPr lang="en-ZA" dirty="0" smtClean="0"/>
          </a:p>
        </p:txBody>
      </p:sp>
      <p:sp>
        <p:nvSpPr>
          <p:cNvPr id="4" name="Slide Number Placeholder 3"/>
          <p:cNvSpPr>
            <a:spLocks noGrp="1"/>
          </p:cNvSpPr>
          <p:nvPr>
            <p:ph type="sldNum" sz="quarter" idx="12"/>
          </p:nvPr>
        </p:nvSpPr>
        <p:spPr/>
        <p:txBody>
          <a:bodyPr/>
          <a:lstStyle/>
          <a:p>
            <a:endParaRPr lang="en-ZA" dirty="0" smtClean="0"/>
          </a:p>
          <a:p>
            <a:fld id="{715B7D16-8FAD-4D2D-B977-107333E7495D}" type="slidenum">
              <a:rPr lang="en-ZA" smtClean="0"/>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LET YOUR LIGHT SHINE</a:t>
            </a:r>
            <a:endParaRPr lang="en-ZA" dirty="0"/>
          </a:p>
        </p:txBody>
      </p:sp>
      <p:sp>
        <p:nvSpPr>
          <p:cNvPr id="3" name="Content Placeholder 2"/>
          <p:cNvSpPr>
            <a:spLocks noGrp="1"/>
          </p:cNvSpPr>
          <p:nvPr>
            <p:ph idx="1"/>
          </p:nvPr>
        </p:nvSpPr>
        <p:spPr/>
        <p:txBody>
          <a:bodyPr>
            <a:normAutofit lnSpcReduction="10000"/>
          </a:bodyPr>
          <a:lstStyle/>
          <a:p>
            <a:r>
              <a:rPr lang="en-ZA" dirty="0" smtClean="0"/>
              <a:t>The Polish rabbi known as the </a:t>
            </a:r>
            <a:r>
              <a:rPr lang="en-ZA" dirty="0" err="1" smtClean="0"/>
              <a:t>Sefat</a:t>
            </a:r>
            <a:r>
              <a:rPr lang="en-ZA" dirty="0" smtClean="0"/>
              <a:t> </a:t>
            </a:r>
            <a:r>
              <a:rPr lang="en-ZA" dirty="0" err="1" smtClean="0"/>
              <a:t>Emet</a:t>
            </a:r>
            <a:r>
              <a:rPr lang="en-ZA" dirty="0" smtClean="0"/>
              <a:t> summed up the reason for </a:t>
            </a:r>
            <a:r>
              <a:rPr lang="en-ZA" i="1" dirty="0" smtClean="0"/>
              <a:t>“keeping the commandments”, </a:t>
            </a:r>
            <a:r>
              <a:rPr lang="en-ZA" dirty="0" smtClean="0"/>
              <a:t>and thereby fulfilling the </a:t>
            </a:r>
            <a:r>
              <a:rPr lang="en-ZA" i="1" dirty="0" smtClean="0"/>
              <a:t>“will” </a:t>
            </a:r>
            <a:r>
              <a:rPr lang="en-ZA" dirty="0" smtClean="0"/>
              <a:t>of </a:t>
            </a:r>
            <a:r>
              <a:rPr lang="he-IL" dirty="0" smtClean="0"/>
              <a:t>יהוה</a:t>
            </a:r>
            <a:r>
              <a:rPr lang="he-IL" sz="2400" i="1" dirty="0" smtClean="0"/>
              <a:t> </a:t>
            </a:r>
            <a:r>
              <a:rPr lang="en-ZA" dirty="0" smtClean="0"/>
              <a:t>: </a:t>
            </a:r>
            <a:r>
              <a:rPr lang="en-ZA" i="1" dirty="0" smtClean="0">
                <a:solidFill>
                  <a:srgbClr val="C00000"/>
                </a:solidFill>
              </a:rPr>
              <a:t>“The commandments are called ‘candles’, shining light, by the power of Torah, onto every deed. There is no good deed that does not contain some mitzvah (commandment).”</a:t>
            </a:r>
          </a:p>
          <a:p>
            <a:r>
              <a:rPr lang="en-ZA" dirty="0" smtClean="0"/>
              <a:t>This is exactly what </a:t>
            </a:r>
            <a:r>
              <a:rPr lang="he-IL" dirty="0" smtClean="0"/>
              <a:t>יהושע</a:t>
            </a:r>
            <a:r>
              <a:rPr lang="en-ZA" dirty="0" smtClean="0"/>
              <a:t> said!: </a:t>
            </a:r>
            <a:r>
              <a:rPr lang="en-ZA" i="1" dirty="0" smtClean="0">
                <a:solidFill>
                  <a:srgbClr val="004821"/>
                </a:solidFill>
              </a:rPr>
              <a:t>“</a:t>
            </a:r>
            <a:r>
              <a:rPr lang="en-ZA" i="1" dirty="0" smtClean="0">
                <a:solidFill>
                  <a:srgbClr val="004821"/>
                </a:solidFill>
              </a:rPr>
              <a:t>Let your light so shine before men, so that they see your good works and praise your Father who is in the heavens. </a:t>
            </a:r>
            <a:r>
              <a:rPr lang="en-ZA" b="1" i="1" dirty="0" smtClean="0">
                <a:solidFill>
                  <a:srgbClr val="004821"/>
                </a:solidFill>
              </a:rPr>
              <a:t>(</a:t>
            </a:r>
            <a:r>
              <a:rPr lang="en-ZA" b="1" i="1" dirty="0" smtClean="0">
                <a:solidFill>
                  <a:srgbClr val="004821"/>
                </a:solidFill>
              </a:rPr>
              <a:t>Matthew 5:16)</a:t>
            </a:r>
          </a:p>
          <a:p>
            <a:r>
              <a:rPr lang="en-ZA" dirty="0" smtClean="0"/>
              <a:t>When you have </a:t>
            </a:r>
            <a:r>
              <a:rPr lang="en-ZA" i="1" dirty="0" smtClean="0"/>
              <a:t>“kept a commandment”, </a:t>
            </a:r>
            <a:r>
              <a:rPr lang="en-ZA" dirty="0" smtClean="0"/>
              <a:t>the knowledge that you have done the </a:t>
            </a:r>
            <a:r>
              <a:rPr lang="en-ZA" i="1" dirty="0" smtClean="0"/>
              <a:t>“will” </a:t>
            </a:r>
            <a:r>
              <a:rPr lang="en-ZA" dirty="0" smtClean="0"/>
              <a:t>of your Father in heaven will draw you closer to Him. It brings you “</a:t>
            </a:r>
            <a:r>
              <a:rPr lang="en-ZA" i="1" dirty="0" smtClean="0"/>
              <a:t>joy”</a:t>
            </a:r>
            <a:r>
              <a:rPr lang="en-ZA" dirty="0" smtClean="0"/>
              <a:t> in knowing that you have done the right thing. It also encourages you to keep the next commandment. </a:t>
            </a:r>
            <a:r>
              <a:rPr lang="en-ZA" i="1" dirty="0" smtClean="0">
                <a:solidFill>
                  <a:srgbClr val="004821"/>
                </a:solidFill>
              </a:rPr>
              <a:t>“If you guard My commands, you shall stay in My love</a:t>
            </a:r>
            <a:r>
              <a:rPr lang="en-ZA" i="1" dirty="0" smtClean="0">
                <a:solidFill>
                  <a:srgbClr val="004821"/>
                </a:solidFill>
              </a:rPr>
              <a:t>, </a:t>
            </a:r>
            <a:r>
              <a:rPr lang="en-ZA" i="1" dirty="0" smtClean="0">
                <a:solidFill>
                  <a:srgbClr val="004821"/>
                </a:solidFill>
              </a:rPr>
              <a:t>even as I have guarded My Father’s commands and stay in His love. </a:t>
            </a:r>
            <a:r>
              <a:rPr lang="en-ZA" b="1" i="1" dirty="0" smtClean="0">
                <a:solidFill>
                  <a:srgbClr val="004821"/>
                </a:solidFill>
              </a:rPr>
              <a:t>(</a:t>
            </a:r>
            <a:r>
              <a:rPr lang="en-ZA" b="1" i="1" dirty="0" smtClean="0">
                <a:solidFill>
                  <a:srgbClr val="004821"/>
                </a:solidFill>
              </a:rPr>
              <a:t>John 15:10)</a:t>
            </a:r>
          </a:p>
          <a:p>
            <a:r>
              <a:rPr lang="en-ZA" dirty="0" smtClean="0"/>
              <a:t>Keeping of one commandment leads to the keeping of another commandment, one sin will lead to another sin.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FIRST SIN</a:t>
            </a:r>
            <a:endParaRPr lang="en-ZA" dirty="0"/>
          </a:p>
        </p:txBody>
      </p:sp>
      <p:sp>
        <p:nvSpPr>
          <p:cNvPr id="3" name="Content Placeholder 2"/>
          <p:cNvSpPr>
            <a:spLocks noGrp="1"/>
          </p:cNvSpPr>
          <p:nvPr>
            <p:ph idx="1"/>
          </p:nvPr>
        </p:nvSpPr>
        <p:spPr/>
        <p:txBody>
          <a:bodyPr>
            <a:normAutofit fontScale="92500"/>
          </a:bodyPr>
          <a:lstStyle/>
          <a:p>
            <a:pPr>
              <a:lnSpc>
                <a:spcPts val="2200"/>
              </a:lnSpc>
            </a:pPr>
            <a:r>
              <a:rPr lang="en-ZA" sz="2400" dirty="0" smtClean="0"/>
              <a:t>The first sin can be as simple as an improper thought:</a:t>
            </a:r>
          </a:p>
          <a:p>
            <a:pPr algn="ctr">
              <a:lnSpc>
                <a:spcPts val="2200"/>
              </a:lnSpc>
            </a:pPr>
            <a:r>
              <a:rPr lang="en-ZA" sz="2400" i="1" dirty="0" smtClean="0">
                <a:solidFill>
                  <a:srgbClr val="004821"/>
                </a:solidFill>
              </a:rPr>
              <a:t>But each one is enticed when he is drawn away by his own desires and trapped. Then, when desire has conceived, it gives birth to sin. And sin, when it has been accomplished, brings forth death</a:t>
            </a:r>
            <a:r>
              <a:rPr lang="en-ZA" sz="2400" b="1" i="1" dirty="0" smtClean="0">
                <a:solidFill>
                  <a:srgbClr val="004821"/>
                </a:solidFill>
              </a:rPr>
              <a:t>. </a:t>
            </a:r>
            <a:r>
              <a:rPr lang="en-ZA" sz="2400" b="1" i="1" dirty="0" smtClean="0">
                <a:solidFill>
                  <a:srgbClr val="004821"/>
                </a:solidFill>
              </a:rPr>
              <a:t>(</a:t>
            </a:r>
            <a:r>
              <a:rPr lang="en-ZA" sz="2400" b="1" i="1" dirty="0" smtClean="0">
                <a:solidFill>
                  <a:srgbClr val="004821"/>
                </a:solidFill>
              </a:rPr>
              <a:t>James 1:14-15)</a:t>
            </a:r>
          </a:p>
          <a:p>
            <a:pPr>
              <a:lnSpc>
                <a:spcPts val="2200"/>
              </a:lnSpc>
            </a:pPr>
            <a:r>
              <a:rPr lang="en-ZA" sz="2400" dirty="0" smtClean="0"/>
              <a:t>So we see that our thoughts and our actions have consequences. Whether good or bad, a thought or an action is not an isolated incident. Each one leaves a mark upon our heart that has a real affect on our future. Could this be why this weeks PARSHA concludes with a warning to destroy AMALEK. </a:t>
            </a:r>
          </a:p>
          <a:p>
            <a:pPr algn="ctr">
              <a:lnSpc>
                <a:spcPts val="2200"/>
              </a:lnSpc>
            </a:pPr>
            <a:r>
              <a:rPr lang="en-ZA" sz="2400" i="1" dirty="0" smtClean="0">
                <a:solidFill>
                  <a:srgbClr val="004821"/>
                </a:solidFill>
              </a:rPr>
              <a:t>“Remember what </a:t>
            </a:r>
            <a:r>
              <a:rPr lang="en-ZA" sz="2400" i="1" dirty="0" err="1" smtClean="0">
                <a:solidFill>
                  <a:srgbClr val="004821"/>
                </a:solidFill>
              </a:rPr>
              <a:t>Amalĕq</a:t>
            </a:r>
            <a:r>
              <a:rPr lang="en-ZA" sz="2400" i="1" dirty="0" smtClean="0">
                <a:solidFill>
                  <a:srgbClr val="004821"/>
                </a:solidFill>
              </a:rPr>
              <a:t> did to you on the way as you were coming out of </a:t>
            </a:r>
            <a:r>
              <a:rPr lang="en-ZA" sz="2400" i="1" dirty="0" err="1" smtClean="0">
                <a:solidFill>
                  <a:srgbClr val="004821"/>
                </a:solidFill>
              </a:rPr>
              <a:t>Mitsrayim</a:t>
            </a:r>
            <a:r>
              <a:rPr lang="en-ZA" sz="2400" i="1" dirty="0" smtClean="0">
                <a:solidFill>
                  <a:srgbClr val="004821"/>
                </a:solidFill>
              </a:rPr>
              <a:t>, how he met you on the way and attacked your back, all the feeble ones in your rear, when you were tired and weary. And he did not fear Elohim. “Therefore it shall be, when </a:t>
            </a:r>
            <a:r>
              <a:rPr lang="he-IL" sz="2400" i="1" dirty="0" smtClean="0">
                <a:solidFill>
                  <a:srgbClr val="004821"/>
                </a:solidFill>
              </a:rPr>
              <a:t>יהוה</a:t>
            </a:r>
            <a:r>
              <a:rPr lang="en-ZA" sz="2400" i="1" dirty="0" smtClean="0">
                <a:solidFill>
                  <a:srgbClr val="004821"/>
                </a:solidFill>
              </a:rPr>
              <a:t> your Elohim has given you rest from your enemies all around, in the land which </a:t>
            </a:r>
            <a:r>
              <a:rPr lang="he-IL" sz="2400" i="1" dirty="0" smtClean="0">
                <a:solidFill>
                  <a:srgbClr val="004821"/>
                </a:solidFill>
              </a:rPr>
              <a:t>יהוה</a:t>
            </a:r>
            <a:r>
              <a:rPr lang="en-ZA" sz="2400" i="1" dirty="0" smtClean="0">
                <a:solidFill>
                  <a:srgbClr val="004821"/>
                </a:solidFill>
              </a:rPr>
              <a:t> your Elohim is giving you to possess as an inheritance, that you blot out the remembrance of </a:t>
            </a:r>
            <a:r>
              <a:rPr lang="en-ZA" sz="2400" i="1" dirty="0" err="1" smtClean="0">
                <a:solidFill>
                  <a:srgbClr val="004821"/>
                </a:solidFill>
              </a:rPr>
              <a:t>Amalĕq</a:t>
            </a:r>
            <a:r>
              <a:rPr lang="en-ZA" sz="2400" i="1" dirty="0" smtClean="0">
                <a:solidFill>
                  <a:srgbClr val="004821"/>
                </a:solidFill>
              </a:rPr>
              <a:t> from under the heavens. Do not forget</a:t>
            </a:r>
            <a:r>
              <a:rPr lang="en-ZA" sz="2400" b="1" i="1" dirty="0" smtClean="0">
                <a:solidFill>
                  <a:srgbClr val="004821"/>
                </a:solidFill>
              </a:rPr>
              <a:t>! </a:t>
            </a:r>
            <a:r>
              <a:rPr lang="en-US" sz="2400" b="1" i="1" dirty="0" smtClean="0">
                <a:solidFill>
                  <a:srgbClr val="004821"/>
                </a:solidFill>
              </a:rPr>
              <a:t>(Deuteronomy 25:17-19)</a:t>
            </a:r>
          </a:p>
          <a:p>
            <a:endParaRPr lang="en-US"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AMALEK</a:t>
            </a:r>
            <a:endParaRPr lang="en-ZA" dirty="0"/>
          </a:p>
        </p:txBody>
      </p:sp>
      <p:sp>
        <p:nvSpPr>
          <p:cNvPr id="3" name="Content Placeholder 2"/>
          <p:cNvSpPr>
            <a:spLocks noGrp="1"/>
          </p:cNvSpPr>
          <p:nvPr>
            <p:ph idx="1"/>
          </p:nvPr>
        </p:nvSpPr>
        <p:spPr/>
        <p:txBody>
          <a:bodyPr>
            <a:noAutofit/>
          </a:bodyPr>
          <a:lstStyle/>
          <a:p>
            <a:pPr>
              <a:lnSpc>
                <a:spcPts val="2200"/>
              </a:lnSpc>
            </a:pPr>
            <a:r>
              <a:rPr lang="en-ZA" b="0" dirty="0" smtClean="0"/>
              <a:t>The word “</a:t>
            </a:r>
            <a:r>
              <a:rPr lang="en-ZA" b="0" i="1" dirty="0" err="1" smtClean="0"/>
              <a:t>Amaleq</a:t>
            </a:r>
            <a:r>
              <a:rPr lang="en-ZA" b="0" i="1" dirty="0" smtClean="0"/>
              <a:t>” </a:t>
            </a:r>
            <a:r>
              <a:rPr lang="en-ZA" b="0" dirty="0" err="1" smtClean="0"/>
              <a:t>Strong‟s</a:t>
            </a:r>
            <a:r>
              <a:rPr lang="en-ZA" b="0" dirty="0" smtClean="0"/>
              <a:t> #6002 is from the root word </a:t>
            </a:r>
            <a:r>
              <a:rPr lang="en-ZA" b="0" i="1" dirty="0" smtClean="0"/>
              <a:t>“</a:t>
            </a:r>
            <a:r>
              <a:rPr lang="en-ZA" b="0" i="1" dirty="0" err="1" smtClean="0"/>
              <a:t>amal</a:t>
            </a:r>
            <a:r>
              <a:rPr lang="en-ZA" b="0" i="1" dirty="0" smtClean="0"/>
              <a:t>” </a:t>
            </a:r>
            <a:r>
              <a:rPr lang="en-ZA" b="0" dirty="0" smtClean="0"/>
              <a:t>which means </a:t>
            </a:r>
            <a:r>
              <a:rPr lang="en-ZA" b="0" i="1" dirty="0" smtClean="0"/>
              <a:t>“to be a burden”, “to vex” and “wear down”. </a:t>
            </a:r>
            <a:r>
              <a:rPr lang="en-ZA" b="0" dirty="0" smtClean="0"/>
              <a:t>If you read the account of the </a:t>
            </a:r>
            <a:r>
              <a:rPr lang="en-ZA" b="0" dirty="0" err="1" smtClean="0"/>
              <a:t>Amaleqite‟s</a:t>
            </a:r>
            <a:r>
              <a:rPr lang="en-ZA" b="0" dirty="0" smtClean="0"/>
              <a:t> attack on </a:t>
            </a:r>
            <a:r>
              <a:rPr lang="en-ZA" b="0" dirty="0" err="1" smtClean="0"/>
              <a:t>Yisra‟el</a:t>
            </a:r>
            <a:r>
              <a:rPr lang="en-ZA" b="0" dirty="0" smtClean="0"/>
              <a:t> in Numbers, we see that they attacked first the old, the women and children, those considered the weakest. Their intent was to </a:t>
            </a:r>
            <a:r>
              <a:rPr lang="en-ZA" b="0" i="1" dirty="0" smtClean="0"/>
              <a:t>“wear down” </a:t>
            </a:r>
            <a:r>
              <a:rPr lang="en-ZA" b="0" dirty="0" err="1" smtClean="0"/>
              <a:t>B’nei</a:t>
            </a:r>
            <a:r>
              <a:rPr lang="en-ZA" b="0" dirty="0" smtClean="0"/>
              <a:t> </a:t>
            </a:r>
            <a:r>
              <a:rPr lang="en-ZA" b="0" dirty="0" err="1" smtClean="0"/>
              <a:t>Yisra’el</a:t>
            </a:r>
            <a:r>
              <a:rPr lang="en-ZA" b="0" dirty="0" smtClean="0"/>
              <a:t> </a:t>
            </a:r>
            <a:r>
              <a:rPr lang="en-ZA" b="0" dirty="0" smtClean="0"/>
              <a:t>and defeat them. By including the description of Moshe becoming tired and unable to hold up his own arms, paints the picture of </a:t>
            </a:r>
            <a:r>
              <a:rPr lang="en-ZA" b="0" i="1" dirty="0" smtClean="0"/>
              <a:t>“wearing down”. </a:t>
            </a:r>
            <a:r>
              <a:rPr lang="en-ZA" b="0" dirty="0" smtClean="0"/>
              <a:t>The numeric value of “</a:t>
            </a:r>
            <a:r>
              <a:rPr lang="en-ZA" b="0" i="1" dirty="0" err="1" smtClean="0"/>
              <a:t>Amaleq</a:t>
            </a:r>
            <a:r>
              <a:rPr lang="en-ZA" b="0" i="1" dirty="0" smtClean="0"/>
              <a:t>”</a:t>
            </a:r>
            <a:r>
              <a:rPr lang="en-ZA" b="0" dirty="0" smtClean="0"/>
              <a:t> is 240 which equals </a:t>
            </a:r>
            <a:r>
              <a:rPr lang="en-ZA" b="0" i="1" dirty="0" smtClean="0"/>
              <a:t>“</a:t>
            </a:r>
            <a:r>
              <a:rPr lang="en-ZA" b="0" i="1" dirty="0" err="1" smtClean="0"/>
              <a:t>safeq</a:t>
            </a:r>
            <a:r>
              <a:rPr lang="en-ZA" b="0" i="1" dirty="0" smtClean="0"/>
              <a:t>” or “doubt”. </a:t>
            </a:r>
            <a:r>
              <a:rPr lang="en-ZA" b="0" dirty="0" smtClean="0"/>
              <a:t>In our own lives, </a:t>
            </a:r>
            <a:r>
              <a:rPr lang="en-ZA" b="0" dirty="0" smtClean="0"/>
              <a:t>isn’t </a:t>
            </a:r>
            <a:r>
              <a:rPr lang="en-ZA" b="0" dirty="0" smtClean="0"/>
              <a:t>that what the enemy does to us? He keeps pecking away, wearing us down; trying to get us to drop our arms, let our guard down, to </a:t>
            </a:r>
            <a:r>
              <a:rPr lang="en-ZA" b="0" i="1" dirty="0" smtClean="0"/>
              <a:t>“doubt”.</a:t>
            </a:r>
            <a:r>
              <a:rPr lang="en-ZA" b="0" dirty="0" smtClean="0"/>
              <a:t> Then, he strikes full force. </a:t>
            </a:r>
          </a:p>
          <a:p>
            <a:pPr>
              <a:lnSpc>
                <a:spcPts val="2200"/>
              </a:lnSpc>
            </a:pPr>
            <a:r>
              <a:rPr lang="en-ZA" b="0" dirty="0" smtClean="0"/>
              <a:t>240 also equals </a:t>
            </a:r>
            <a:r>
              <a:rPr lang="en-ZA" b="0" i="1" dirty="0" smtClean="0"/>
              <a:t>“</a:t>
            </a:r>
            <a:r>
              <a:rPr lang="en-ZA" b="0" i="1" dirty="0" err="1" smtClean="0"/>
              <a:t>patsa</a:t>
            </a:r>
            <a:r>
              <a:rPr lang="en-ZA" b="0" i="1" dirty="0" smtClean="0"/>
              <a:t>” or “wound”. </a:t>
            </a:r>
            <a:r>
              <a:rPr lang="en-ZA" b="0" dirty="0" smtClean="0"/>
              <a:t>All of these attacks are designed to </a:t>
            </a:r>
            <a:r>
              <a:rPr lang="en-ZA" b="0" i="1" dirty="0" smtClean="0"/>
              <a:t>“wound” </a:t>
            </a:r>
            <a:r>
              <a:rPr lang="en-ZA" b="0" dirty="0" smtClean="0"/>
              <a:t>you and thus </a:t>
            </a:r>
            <a:r>
              <a:rPr lang="en-ZA" b="0" i="1" dirty="0" smtClean="0"/>
              <a:t>“wear you down”. </a:t>
            </a:r>
            <a:r>
              <a:rPr lang="en-ZA" b="0" dirty="0" smtClean="0"/>
              <a:t>When you're tired and worn out from the battles of life, perhaps even doubting that you've heard from </a:t>
            </a:r>
            <a:r>
              <a:rPr lang="he-IL" dirty="0" smtClean="0"/>
              <a:t>יהוה</a:t>
            </a:r>
            <a:r>
              <a:rPr lang="en-ZA" b="0" dirty="0" smtClean="0"/>
              <a:t> </a:t>
            </a:r>
            <a:r>
              <a:rPr lang="en-ZA" b="0" dirty="0" smtClean="0"/>
              <a:t>at all, then he strikes. </a:t>
            </a:r>
          </a:p>
          <a:p>
            <a:pPr>
              <a:lnSpc>
                <a:spcPts val="2200"/>
              </a:lnSpc>
            </a:pPr>
            <a:r>
              <a:rPr lang="en-ZA" b="0" dirty="0" smtClean="0">
                <a:solidFill>
                  <a:srgbClr val="C00000"/>
                </a:solidFill>
              </a:rPr>
              <a:t>So, as brothers, let's hold up the arms of those under attack; and together, we can defeat the enemy who would destroy us in the wilderness. </a:t>
            </a:r>
            <a:endParaRPr lang="en-ZA" b="0"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AMALEK’S CHARACTER</a:t>
            </a:r>
            <a:endParaRPr lang="en-ZA" dirty="0"/>
          </a:p>
        </p:txBody>
      </p:sp>
      <p:sp>
        <p:nvSpPr>
          <p:cNvPr id="3" name="Content Placeholder 2"/>
          <p:cNvSpPr>
            <a:spLocks noGrp="1"/>
          </p:cNvSpPr>
          <p:nvPr>
            <p:ph idx="1"/>
          </p:nvPr>
        </p:nvSpPr>
        <p:spPr/>
        <p:txBody>
          <a:bodyPr>
            <a:normAutofit/>
          </a:bodyPr>
          <a:lstStyle/>
          <a:p>
            <a:r>
              <a:rPr lang="en-ZA" dirty="0" smtClean="0"/>
              <a:t>The following is a paragraph on </a:t>
            </a:r>
            <a:r>
              <a:rPr lang="en-ZA" dirty="0" err="1" smtClean="0"/>
              <a:t>Amalek’s</a:t>
            </a:r>
            <a:r>
              <a:rPr lang="en-ZA" dirty="0" smtClean="0"/>
              <a:t> character from a teaching by </a:t>
            </a:r>
            <a:r>
              <a:rPr lang="en-ZA" dirty="0" err="1" smtClean="0"/>
              <a:t>Yanki</a:t>
            </a:r>
            <a:r>
              <a:rPr lang="en-ZA" dirty="0" smtClean="0"/>
              <a:t> </a:t>
            </a:r>
            <a:r>
              <a:rPr lang="en-ZA" dirty="0" err="1" smtClean="0"/>
              <a:t>Tauber</a:t>
            </a:r>
            <a:r>
              <a:rPr lang="en-ZA" dirty="0" smtClean="0"/>
              <a:t>: </a:t>
            </a:r>
            <a:r>
              <a:rPr lang="en-ZA" i="1" dirty="0" smtClean="0">
                <a:solidFill>
                  <a:srgbClr val="C00000"/>
                </a:solidFill>
              </a:rPr>
              <a:t>“Amalek recognizes his Master and </a:t>
            </a:r>
            <a:r>
              <a:rPr lang="en-ZA" i="1" dirty="0" err="1" smtClean="0">
                <a:solidFill>
                  <a:srgbClr val="C00000"/>
                </a:solidFill>
              </a:rPr>
              <a:t>willfully</a:t>
            </a:r>
            <a:r>
              <a:rPr lang="en-ZA" i="1" dirty="0" smtClean="0">
                <a:solidFill>
                  <a:srgbClr val="C00000"/>
                </a:solidFill>
              </a:rPr>
              <a:t> rebels against Him. He acknowledges the existence of G-d, acknowledges G-</a:t>
            </a:r>
            <a:r>
              <a:rPr lang="en-ZA" i="1" dirty="0" err="1" smtClean="0">
                <a:solidFill>
                  <a:srgbClr val="C00000"/>
                </a:solidFill>
              </a:rPr>
              <a:t>d’s</a:t>
            </a:r>
            <a:r>
              <a:rPr lang="en-ZA" i="1" dirty="0" smtClean="0">
                <a:solidFill>
                  <a:srgbClr val="C00000"/>
                </a:solidFill>
              </a:rPr>
              <a:t> mastery over him, yet he rebels against Him. Amalek does not deny the truth, or evade the truth, or justify his deeds in any way. He simply challenges the truth, knowing that he will fail, knowing that he will be hurt, driven only by an all-consuming need to assert his independence from G-d.” </a:t>
            </a:r>
          </a:p>
          <a:p>
            <a:r>
              <a:rPr lang="en-ZA" dirty="0" smtClean="0"/>
              <a:t>Amalek brings to mind people like Haman (book of Esther), Hitler, Osama Bin Laden, </a:t>
            </a:r>
            <a:r>
              <a:rPr lang="en-ZA" dirty="0" err="1" smtClean="0"/>
              <a:t>Ahmadinejed</a:t>
            </a:r>
            <a:r>
              <a:rPr lang="en-ZA" dirty="0" smtClean="0"/>
              <a:t> and groups like Hamas and Al-Qaeda. It is true that the spirit of Amalek is alive in all of these people. This truth is reflected in </a:t>
            </a:r>
            <a:r>
              <a:rPr lang="en-ZA" dirty="0" err="1" smtClean="0"/>
              <a:t>Shemot</a:t>
            </a:r>
            <a:r>
              <a:rPr lang="en-ZA" dirty="0" smtClean="0"/>
              <a:t>:</a:t>
            </a:r>
          </a:p>
          <a:p>
            <a:pPr algn="ctr"/>
            <a:r>
              <a:rPr lang="en-ZA" i="1" dirty="0" smtClean="0">
                <a:solidFill>
                  <a:srgbClr val="004821"/>
                </a:solidFill>
              </a:rPr>
              <a:t>for he said, “Because a hand is on the throne of Yah, </a:t>
            </a:r>
            <a:r>
              <a:rPr lang="he-IL" i="1" dirty="0" smtClean="0">
                <a:solidFill>
                  <a:srgbClr val="004821"/>
                </a:solidFill>
              </a:rPr>
              <a:t>יהוה</a:t>
            </a:r>
            <a:r>
              <a:rPr lang="en-ZA" i="1" dirty="0" smtClean="0">
                <a:solidFill>
                  <a:srgbClr val="004821"/>
                </a:solidFill>
              </a:rPr>
              <a:t> is to fight against </a:t>
            </a:r>
            <a:r>
              <a:rPr lang="en-ZA" i="1" dirty="0" err="1" smtClean="0">
                <a:solidFill>
                  <a:srgbClr val="004821"/>
                </a:solidFill>
              </a:rPr>
              <a:t>Amalĕq</a:t>
            </a:r>
            <a:r>
              <a:rPr lang="en-ZA" i="1" dirty="0" smtClean="0">
                <a:solidFill>
                  <a:srgbClr val="004821"/>
                </a:solidFill>
              </a:rPr>
              <a:t>, from generation to generation.” </a:t>
            </a:r>
            <a:r>
              <a:rPr lang="en-US" b="1" i="1" dirty="0" smtClean="0">
                <a:solidFill>
                  <a:srgbClr val="004821"/>
                </a:solidFill>
              </a:rPr>
              <a:t>(</a:t>
            </a:r>
            <a:r>
              <a:rPr lang="en-US" b="1" i="1" dirty="0" smtClean="0">
                <a:solidFill>
                  <a:srgbClr val="004821"/>
                </a:solidFill>
              </a:rPr>
              <a:t>Exodus 17:16)</a:t>
            </a:r>
          </a:p>
          <a:p>
            <a:endParaRPr lang="en-US"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36352</TotalTime>
  <Words>5726</Words>
  <Application>Microsoft Office PowerPoint</Application>
  <PresentationFormat>On-screen Show (4:3)</PresentationFormat>
  <Paragraphs>191</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RECOGNITION</vt:lpstr>
      <vt:lpstr> KI’ TETZE “WHEN YOU GO OUT”</vt:lpstr>
      <vt:lpstr>IF YOU GO TO WAR</vt:lpstr>
      <vt:lpstr>KI TETZEH</vt:lpstr>
      <vt:lpstr>LET YOUR LIGHT SHINE</vt:lpstr>
      <vt:lpstr>THE FIRST SIN</vt:lpstr>
      <vt:lpstr>AMALEK</vt:lpstr>
      <vt:lpstr>AMALEK’S CHARACTER</vt:lpstr>
      <vt:lpstr>TAKING PRISONERS</vt:lpstr>
      <vt:lpstr>CAPTIVE WOMAN</vt:lpstr>
      <vt:lpstr>SEEING THE EVIL WOMAN</vt:lpstr>
      <vt:lpstr>GODLY WOMEN</vt:lpstr>
      <vt:lpstr>FIRSTBORN</vt:lpstr>
      <vt:lpstr>POLYGAMY</vt:lpstr>
      <vt:lpstr>REBELLIOUS SON</vt:lpstr>
      <vt:lpstr>יהוה</vt:lpstr>
      <vt:lpstr>CURSED</vt:lpstr>
      <vt:lpstr>CRUCIFICTION</vt:lpstr>
      <vt:lpstr>HISTORY</vt:lpstr>
      <vt:lpstr>NAILS IN THE HEEL</vt:lpstr>
      <vt:lpstr>HISTORY CON’T</vt:lpstr>
      <vt:lpstr>SHAPE OF THE CROSS</vt:lpstr>
      <vt:lpstr>TAU CROSS (From Wikipedia)</vt:lpstr>
      <vt:lpstr>TAU</vt:lpstr>
      <vt:lpstr>HANDS or WRISTS</vt:lpstr>
      <vt:lpstr>ILLICIT MIXTURES</vt:lpstr>
      <vt:lpstr>DEFILING THE FIELD</vt:lpstr>
      <vt:lpstr>XO AND DONKEY</vt:lpstr>
      <vt:lpstr>WOOL AND LINEN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939</cp:revision>
  <dcterms:created xsi:type="dcterms:W3CDTF">2010-10-31T07:41:47Z</dcterms:created>
  <dcterms:modified xsi:type="dcterms:W3CDTF">2014-03-15T09:38:33Z</dcterms:modified>
</cp:coreProperties>
</file>